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68"/>
  </p:notesMasterIdLst>
  <p:handoutMasterIdLst>
    <p:handoutMasterId r:id="rId69"/>
  </p:handoutMasterIdLst>
  <p:sldIdLst>
    <p:sldId id="258" r:id="rId5"/>
    <p:sldId id="285" r:id="rId6"/>
    <p:sldId id="291" r:id="rId7"/>
    <p:sldId id="292" r:id="rId8"/>
    <p:sldId id="295" r:id="rId9"/>
    <p:sldId id="296" r:id="rId10"/>
    <p:sldId id="298" r:id="rId11"/>
    <p:sldId id="297" r:id="rId12"/>
    <p:sldId id="299" r:id="rId13"/>
    <p:sldId id="300" r:id="rId14"/>
    <p:sldId id="301" r:id="rId15"/>
    <p:sldId id="293" r:id="rId16"/>
    <p:sldId id="294" r:id="rId17"/>
    <p:sldId id="302" r:id="rId18"/>
    <p:sldId id="303" r:id="rId19"/>
    <p:sldId id="304" r:id="rId20"/>
    <p:sldId id="305" r:id="rId21"/>
    <p:sldId id="306" r:id="rId22"/>
    <p:sldId id="310" r:id="rId23"/>
    <p:sldId id="345" r:id="rId24"/>
    <p:sldId id="348" r:id="rId25"/>
    <p:sldId id="349" r:id="rId26"/>
    <p:sldId id="350" r:id="rId27"/>
    <p:sldId id="346" r:id="rId28"/>
    <p:sldId id="311" r:id="rId29"/>
    <p:sldId id="313" r:id="rId30"/>
    <p:sldId id="314" r:id="rId31"/>
    <p:sldId id="316" r:id="rId32"/>
    <p:sldId id="315" r:id="rId33"/>
    <p:sldId id="317" r:id="rId34"/>
    <p:sldId id="347" r:id="rId35"/>
    <p:sldId id="318" r:id="rId36"/>
    <p:sldId id="320" r:id="rId37"/>
    <p:sldId id="322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07" r:id="rId54"/>
    <p:sldId id="308" r:id="rId55"/>
    <p:sldId id="344" r:id="rId56"/>
    <p:sldId id="352" r:id="rId57"/>
    <p:sldId id="353" r:id="rId58"/>
    <p:sldId id="351" r:id="rId59"/>
    <p:sldId id="286" r:id="rId60"/>
    <p:sldId id="339" r:id="rId61"/>
    <p:sldId id="341" r:id="rId62"/>
    <p:sldId id="342" r:id="rId63"/>
    <p:sldId id="340" r:id="rId64"/>
    <p:sldId id="282" r:id="rId65"/>
    <p:sldId id="343" r:id="rId66"/>
    <p:sldId id="28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156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3B26-DCD9-FE4F-9FE4-30F434F2E0A0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2953-BF70-B04A-AAF4-4A6BE5C2BF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7T16:41:00.999"/>
    </inkml:context>
    <inkml:brush xml:id="br0">
      <inkml:brushProperty name="width" value="0.1" units="cm"/>
      <inkml:brushProperty name="height" value="0.1" units="cm"/>
      <inkml:brushProperty name="color" value="#3165BB"/>
    </inkml:brush>
    <inkml:brush xml:id="br1">
      <inkml:brushProperty name="width" value="0.0875" units="cm"/>
      <inkml:brushProperty name="height" value="0.5" units="cm"/>
      <inkml:brushProperty name="color" value="#C2F4D1"/>
      <inkml:brushProperty name="transparency" value="127"/>
      <inkml:brushProperty name="tip" value="rectangle"/>
      <inkml:brushProperty name="ignorePressure" value="1"/>
    </inkml:brush>
  </inkml:definitions>
  <inkml:trace contextRef="#ctx0" brushRef="#br0">1818 14 1696,'0'0'0,"0"0"160,0 0 32,-17-13 32,17 13 0,0 0 64,0 0 32,0 0-96,0 0 0,0 0-64,-6 9 32,6-9-64,0 7 32,0-7-64,-3 7 32,3-7-32,-7 14 32,5-4-32,2 1 32,-4 1-32,3 2 32,-1-1-32,0 6 32,2 2-32,-5-2 0,1-1 0,4 2 0,-3 3 0,3 1 32,3 0-64,1 0 32,-2-1-32,1-1 0,1-1-32,1 2 32,-1-4-32,1 3 32,-2 4-32,-3-3 0,0-8 0,0 3 0,0 2 0,2 5 32,2 4-32,-4 2 32,1 4-32,3 1 32,-1 6 0,3-8 32,-3-3-32,3-1 32,-3 3 0,2-4 0,1-1-32,-1 1 32,-1-1-32,-3 10 32,1 5-32,3 6 0,-3 1-32,2-2 32,-1-10-32,1-1 32,1-4-32,0-4 32,1-1-32,1 3 32,-2 7-32,-3 9 0,-1 1 0,5 2 0,-6-3 0,0-7 0,0-7 0,1 0 0,1 5 0,-2-2 0,-2 2 0,1 0 0,-5 11 0,6 4 32,2-2-32,-2-6 32,-2-9-32,1-2 32,1 3-32,3-1 32,1-3-32,-1 0 32,3 5-32,-5-2 0,3 6 0,-4-6 0,2-1-32,-1-4 32,-1-3-32,-1-1 32,-1-1-32,-2-1 32,4 2-32,0 6 32,0-3-32,0-3 32,0 6-32,0 7 32,0 5-32,0 0 32,4-7-32,-4-5 0,-4-5 0,3-4 0,1-3 0,1-1 0,-1 5 0,0-1 0,0-2-32,0-1 32,0 1-32,0 4 0,0 7 0,0 0 0,0 4-32,0 1 32,-1-7-32,-3-2 0,2-5 0,0-1 0,1-2 0,-3-4 0,-1 5-64,1-2 32,4-5-32,0 1 32,-1 1-32,-3 0 0,1-1 0,1 1 32,-2 4 0,-1 3 32,5 4 0,-5 1 0,1 1 32,4-4 0,-3 1 0,1 1 0,0 0 0,0-2 0,2 0 0,-3-2 32,6-2 0,-1-1 0,2 0 0,1 1 0,2 8 0,-2 4 0,1 11 0,-1 0 0,-2-1 0,1-6 0,-4-5 0,2-4 0,-4-8 0,2-4 0,0 2 0,0-2 0,0-4 0,-4-3 0,1 2 0,1 2 0,2 0 0,0-2 0,4 0-32,1-2 32,4 2-32,-6-1 32,-3-11-5440</inkml:trace>
  <inkml:trace contextRef="#ctx0" brushRef="#br1" timeOffset="21440.48">2074 2973 1760,'0'0'0,"0"0"0,0 0 0,0 0 0,0 0 32,0 0-1376</inkml:trace>
  <inkml:trace contextRef="#ctx0" brushRef="#br1" timeOffset="21584.83">2041 2933 2144,'0'0'0,"0"0"0,0 0 32,0 0-32,0 0 0,0 0-1632</inkml:trace>
  <inkml:trace contextRef="#ctx0" brushRef="#br1" timeOffset="21586.83">2055 2886 2144,'0'0'0,"0"0"0,17 30 0,-3-4 32,8-2 32,-5-5 32,-1-5 32,-4-7 0,-1-6 0,-4 1 32,-7-2 32,9 5-32,-9-5 32,0 0-32,5-8 0,-5-4-32,-3-18 32,-4-10-64,-4-5 32,0-1-32,-3-1 0,5 11 0,1 11 0,4 12-32,4 6 0,0 7 0,12 3 0,4 14-32,9 6 32,3 10-32,1 3 32,-5 2-32,-1-5 32,-9-10-32,-3-8 0,-4-6 0,-7-9 32,0 0-32,0 0 0,-9-14 0,-5-14 0,-7-12 0,-4-8 0,-1 1-32,-4-1 32,1 1-32,-1 2 32,6-3-32,6 4 32,4 5-32,5 9 32,6 15-32,3 15 32,12 20-32,6 12 32,15 11-32,11 7 32,9 4-32,2 3 32,-6 5-32,-3-5 32,-5-12-32,-10-9 32,-8-15-32,-10-14 32,-3-5 0,-8-19 0,-2-28-32,-7-9 32,-16-8-32,-7-2 32,-7-4-32,-4-6 32,-3-8 0,4 6 0,3 19-32,9 17 32,10 18 0,9 10 0,4 3 0,19 14 0,18 13 0,10 18 32,14 30-32,8 12 0,5 1 0,7-4 0,1-11 0,-8-6 0,-11-7 0,-14-10 0,-12-13-32,-14-16 32,-11-12-32,-9-21 0,-16-24 0,-10-15 0,-18-6 0,-7-10 0,-7-18 0,-5-3 0,5 11 0,5 8 0,1 5 0,10 6 0,12 1 0,9 12 0,9 25 0,12 17 0,2 12 0,27 22 0,13 34 0,13 15 0,11 5 0,10 9 32,14 13-32,-2-1 32,-6-12-32,-10-18 0,-15-18 0,-8-15 0,-11-8 0,-12-8 0,-9-10-32,-15-8 32,3-15-32,-15-11 32,-13-19-32,-14-21 0,-7-24 0,-10-5 0,-15 0 0,-1-7 0,-6-16 0,1 2 32,3 14 0,1 0 0,1 1 0,9 10 0,17 23 0,10 20 0,21 24 0,22 34 0,28 42 0,23 22 0,25 25 0,19 17 0,20 21 0,14 8 0,0-8 0,-4-8 0,-12 0 0,-21-29 0,-25-24-32,-18-17 32,-8-16-32,-15-12 0,-13-17 0,-11-16 0,-18-22-32,-14-17 32,-18-20 0,-13-22 0,-19-28 0,-10-10 32,-5-5 0,-2-7 0,0-1 0,7 15 32,9 20 0,16 13 0,16 4 0,10 24 0,13 25 0,15 15 32,4 18-32,34 23 0,29 50 0,18 16 32,16 19-32,11 13 32,24 26-32,-1 12 32,-10-3-32,-15-24 32,-16-25-64,-19-21 32,-17-8-32,-11-12 32,-10-12-32,-8-18 0,-11-20 0,-16-34 0,-14-35 0,-15-17 0,-17-9-32,-17-16 32,-9-28-32,-7-12 32,-6-16-32,-6 2 32,-8 11-32,8 8 32,15-1 0,14 23 0,15 20 0,14 24 0,15 26 0,13 19 0,7 19 0,32 33 0,32 62 0,27 26 0,27 18 0,18 20 0,9 5 0,-11-5 0,-16-13 0,-23-22 0,-13-32 0,-17-26 0,-7-19 0,-10-16 0,-20-17 0,-16-23 0,-15-24 0,-26-33 0,-27-41 0,-15-26 0,-10-11 0,-19-24 0,-17-1 0,5-3 0,11 1 0,9 13 0,11 27 0,21 29 0,25 31 0,17 21 0,16 25 0,31 43 0,34 46 0,18 28 0,22 29 0,17 17 32,14 14 0,-6 6 32,-8-4-32,-19-24 32,-20-30-32,-17-22 32,-19-21-32,-11-15 32,-16-22-32,-18-20 0,-8-24-32,-20-26 0,-21-40 0,-20-24 0,-16-26 0,-10-35 0,-12-31 0,1-11 0,3 3 0,19 18 0,24 28 0,21 46 0,18 47-32,17 34 32,10 29-32,25 48 32,31 57-32,19 39 0,25 44 32,19 30 0,11 19 0,-14-24 0,-18-37 0,-23-23 0,-18-17 0,-13-32 0,-15-38 0,-10-23 32,-11-17-32,-16-39 0,-15-42 0,-17-23 0,-15-23 0,-10-22 0,-15-22 0,-5-13 0,0 9 0,13 33 0,22 31 0,16 30 0,12 27 0,9 14 0,9 9 0,14 8 0,17 18 0,20 27 0,25 44 0,3 20 32,-5 14 0,-2 6 0,-7-4-32,-9-16 32,-12-31-32,-11-20 0,-17-23-32,-8-21 0,-6-15-96,-18-34 32,-13-37-96,-13-18 32,-6-10-32,4-8 32,8-8 0,6 11 0,12 27 64,11 20 0,5 24 32,17 25 32,15 30 0,14 25 0,21 25 32,-2 21 0,1 24 0,-12-5 32,-54-102-4256</inkml:trace>
  <inkml:trace contextRef="#ctx0" brushRef="#br0" timeOffset="35226.3">1896 284 1760,'0'0'0,"-5"19"64,1-11 32,4-8 96,-3 7 32,3-7 0,0 0 32,0 0-96,0 0 32,0 0-64,0 0 32,0 0-32,0 0 0,0 0-32,0 0 0,0 0-32,0 0 0,0 0-32,0 0 32,0 0-32,0 0 0,0 0 0,0 0 0,0 0 0,0 0 0,0 0 0,0 0 0,0 0 0,0 0 32,0 0 0,0 0 0,0 0 0,0 0 0,12 5 0,-3 4 0,5 3 0,3 0 0,1 2-32,0 5 32,5-2-32,0-1 0,-8 5 0,1 0 0,-3-9 0,-1 0 0,6 2 0,-1 1 0,-1-1 0,0-2 0,5 4 0,2 1 0,-5 2 0,-1 2 0,3 1 0,-1 1 0,-3-1 0,2-1 0,-2-2 0,1-2 0,1-1 0,-2 1 0,-2-5-32,0-3 32,0 3-32,0-7 32,2 4-32,0-2 32,-4 2 0,1-1 0,6 10 0,-1 1 0,-4-7 0,0-2 0,12 2 0,1 0 0,-8 0 0,2-1 0,2-1 0,0 1 0,-5-3 0,-2 1 0,3 3 0,1-3 0,-10 3 0,1-4 0,-1 5 0,3 4 0,1 7 0,0 4 0,-5-1 0,0-2 0,-1-3 0,3-3 0,-2 0 0,0-7 0,3 2 0,2-2 32,-5-1-32,0 1 32,1 7-32,3 0 32,-1-5-32,2-2 32,-3 3-32,3-1 32,2 5-32,0-5 32,-1-2-32,0 4 0,2 1 0,-1 4 0,3 0-32,1 1 32,1 4-32,0 4 32,-1-1-32,-1-1 32,-1-6-32,-1 1 32,3-3-32,-1 1 32,-1 0-32,3 1 32,-2-2 0,4-3 0,-2 0 0,1 2 0,-1-2 0,0 4 0,0 2 0,2 3 32,0-2-32,0 5 0,0-3 0,0 2 32,1-4 0,1 2 0,-2-2 0,-2-5 0,-1 2 0,-3 2 0,1 1 0,1 0 0,2-1-32,-3-1 32,0-1-32,-2 3 32,1 2-32,4 0 32,-5-3 0,2-1 0,3 2 32,-3 1 32,1-3 0,2-1 0,2-2-32,-3 2 32,1-4-32,-2 0 0,-3-1 0,0-1 0,2-3-32,3 1 32,-5 4-32,1-2 0,1 3-32,0-4 32,1 1 0,-1 1 0,-8-1 32,1 3 0,-2-1 0,-4 0 32,0 1 0,2-1 32,-2 0-64,4 0 0,0-1-32,0 1 32,3-3-32,2 0 32,2 0-32,0-2 32,0 0-32,-2-2 32,-3 1-32,-1-6 0,3 2-32,-5 2 32,3-4-32,-2 2 0,-2-2-32,-2 2 32,2 2-32,0-6 32,2 2-32,-4 0 0,3-1 0,-1-1 0,0 1 0,-7-4 0,10 8 0,-10-8 0,13 9-32,-8 0 32,-3-2-32,-2-7 32,7 7-32,-7-7 0,5 10 32,-2-5 0,1 2 0,1 2 0,-3-4 32,-2-5 0,7 10 64,-7-10 0,7 9 0,-7-9 32,7 9 0,-7-9 0,0 0-32,0 0 32,6 6-32,-6-6 0,0 0-32,0 0 32,-2 7-32,2-7 32,0 0-32,0 0 0,-2 7 0,2-7 0,0 0-32,0 0 32,0 0-32,0 0 32,0 0-10816</inkml:trace>
  <inkml:trace contextRef="#ctx0" brushRef="#br1" timeOffset="24366.83">2212 827 4832,'0'0'0,"-7"-17"128,0 8 32,3 2 160,4 7 0,0 0-160,0 0 32,23 14-128,5 10 32,11 16-64,10 10 32,1 7-64,4 2 32,-6-2-32,-4-15 32,-9-21-32,-8-21 32,-8-20-32,-12-18 32,-10-20-32,-15-8 32,-5-3-32,0-8 32,0-6-32,6 2 0,8 17 0,0 21 32,4 19-32,14 24 32,19 19 0,12 20 0,15 29 32,12 11 32,5-4 32,4 8 0,-76-83-5472</inkml:trace>
  <inkml:trace contextRef="#ctx0" brushRef="#br1" timeOffset="24983.15">4189 2699 3744,'0'0'0,"-7"-6"128,7 6 0,-4-9 64,4 9 32,0 0-32,0-7 0,0 7-96,0 0 32,0 0-64,7-2 0,4 14-32,5 6 32,-2 2-32,-2 3 32,-3-1-32,-4-8 0,-3-5 0,-2-9 0,4 7 0,-4-7 0,0-7 0,-4-3 0,-3-8 0,0-1 0,2 2 0,1 0 0,4 17-4352</inkml:trace>
  <inkml:trace contextRef="#ctx0" brushRef="#br0" timeOffset="3228.18">1 3110 2048,'0'0'0,"0"0"64,0 0 0,0 0 96,0 0 0,0 0 0,0 0 32,0 0-32,4 20 0,-4-20-32,7 9 0,-7-9-32,9 5 0,-2-1-32,0-1 32,0 1-32,0-3 0,2 1 32,0 0 0,1-1-32,3-1 32,-5 0-32,7 0 32,-1 0-32,3 2 0,-3 2 0,2-1 0,0 2-32,0-3 32,0 2-32,0-1 0,-2 0 0,0-1 0,4 0 0,5 1 32,3 1 0,1-1 0,1 4 0,0-3 32,2-1-32,-2 2 32,7 1-32,-3 2 32,-9-1-32,-3-2 32,1 0-32,0 1 0,0-1-32,0 0 0,-1-1 0,1-4 0,2-6-32,5 3 32,7-4-32,2 2 32,-1 0-32,-1 1 32,2-1-32,-2 3 32,-12 0-32,4-1 32,-1 0-32,2-3 32,0 1-32,-1 0 0,-4 3 0,2-1 0,3-1 0,3-1 0,-4 0 0,1 1 0,2 4 0,0 0 0,0 0 0,-3 0 0,-4 0 0,-4 0 0,4 0 0,2 0 0,3 0 0,-2 6 0,-12-3 0,6-3 0,10 0 0,1 2 0,5 1 0,1-1 0,3-2 0,1 0 0,0-2 0,-4 2 0,-2 0 0,-3 0 32,3 2-32,-2 0 32,-3-2-32,2-2 32,3 0-32,6 1 32,-2-1-32,0 0 32,1 0-32,1 1 32,-6 1-32,2 0 32,-5-2-32,-6 0 0,1 0 0,1-1 0,4 0 0,-1-1 0,1 2 0,0 2 32,3 0 0,-1 0 0,-1-3 0,-3 3 0,0 0 0,-3-2 32,-4 0-32,0 1 32,3 1-32,-1 1 0,-4-1-32,0-1 32,4-5-32,1 3 32,4 0-32,0-4 0,0 0 0,2 2 0,-2 3 0,-2 2 0,-1 0 0,-5 0 32,1 3-32,0 2 32,-5-1-32,5-4 0,-2-2 0,2 2 32,2 0-32,1-2 32,2 1-32,2-1 32,2 0-32,2 2 32,-4 4-32,-2-1 32,2-1-32,-6 1 32,1 3-32,-2-3 32,0 6-32,0-6 32,3 2-32,-3-3 32,4 2-32,-2-1 32,3 0-32,3 1 0,3-2 0,3-1 0,2 1 0,1 0 32,1 0-32,-4-1 32,-2 1 0,-3 0 0,0 1 0,0-3 0,3 2 0,2 0 32,3-1 0,3 1 0,1 0-32,0 1 32,-3 6-32,-1-4 32,-5-1-32,2-1 0,-5 4 0,0 2 32,0-2-32,8-4 0,1 1 0,3-1 0,2 2 0,0 0 0,0-3 0,-2 0 0,-4 1 0,1 1 0,3-1 0,7 1 0,0 1 0,6 4 0,3-6 0,1 0 0,-4 3-32,-3-6 32,3 1-32,3-1 32,7 0-32,0 0 32,-4 2 0,-6 2 0,-6-1 0,-3 0 0,-4 1 0,-2-1 32,-3 1 0,-4-1 0,-3 1 0,-9-1 0,-6 4 0,-6-2 32,-7 2-32,-4-7 0,0 0-7168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7T16:41:00.999"/>
    </inkml:context>
    <inkml:brush xml:id="br0">
      <inkml:brushProperty name="width" value="0.1" units="cm"/>
      <inkml:brushProperty name="height" value="0.1" units="cm"/>
      <inkml:brushProperty name="color" value="#3165BB"/>
    </inkml:brush>
    <inkml:brush xml:id="br1">
      <inkml:brushProperty name="width" value="0.0875" units="cm"/>
      <inkml:brushProperty name="height" value="0.5" units="cm"/>
      <inkml:brushProperty name="color" value="#C2F4D1"/>
      <inkml:brushProperty name="transparency" value="127"/>
      <inkml:brushProperty name="tip" value="rectangle"/>
      <inkml:brushProperty name="ignorePressure" value="1"/>
    </inkml:brush>
  </inkml:definitions>
  <inkml:trace contextRef="#ctx0" brushRef="#br0">1818 14 1696,'0'0'0,"0"0"160,0 0 32,-17-13 32,17 13 0,0 0 64,0 0 32,0 0-96,0 0 0,0 0-64,-6 9 32,6-9-64,0 7 32,0-7-64,-3 7 32,3-7-32,-7 14 32,5-4-32,2 1 32,-4 1-32,3 2 32,-1-1-32,0 6 32,2 2-32,-5-2 0,1-1 0,4 2 0,-3 3 0,3 1 32,3 0-64,1 0 32,-2-1-32,1-1 0,1-1-32,1 2 32,-1-4-32,1 3 32,-2 4-32,-3-3 0,0-8 0,0 3 0,0 2 0,2 5 32,2 4-32,-4 2 32,1 4-32,3 1 32,-1 6 0,3-8 32,-3-3-32,3-1 32,-3 3 0,2-4 0,1-1-32,-1 1 32,-1-1-32,-3 10 32,1 5-32,3 6 0,-3 1-32,2-2 32,-1-10-32,1-1 32,1-4-32,0-4 32,1-1-32,1 3 32,-2 7-32,-3 9 0,-1 1 0,5 2 0,-6-3 0,0-7 0,0-7 0,1 0 0,1 5 0,-2-2 0,-2 2 0,1 0 0,-5 11 0,6 4 32,2-2-32,-2-6 32,-2-9-32,1-2 32,1 3-32,3-1 32,1-3-32,-1 0 32,3 5-32,-5-2 0,3 6 0,-4-6 0,2-1-32,-1-4 32,-1-3-32,-1-1 32,-1-1-32,-2-1 32,4 2-32,0 6 32,0-3-32,0-3 32,0 6-32,0 7 32,0 5-32,0 0 32,4-7-32,-4-5 0,-4-5 0,3-4 0,1-3 0,1-1 0,-1 5 0,0-1 0,0-2-32,0-1 32,0 1-32,0 4 0,0 7 0,0 0 0,0 4-32,0 1 32,-1-7-32,-3-2 0,2-5 0,0-1 0,1-2 0,-3-4 0,-1 5-64,1-2 32,4-5-32,0 1 32,-1 1-32,-3 0 0,1-1 0,1 1 32,-2 4 0,-1 3 32,5 4 0,-5 1 0,1 1 32,4-4 0,-3 1 0,1 1 0,0 0 0,0-2 0,2 0 0,-3-2 32,6-2 0,-1-1 0,2 0 0,1 1 0,2 8 0,-2 4 0,1 11 0,-1 0 0,-2-1 0,1-6 0,-4-5 0,2-4 0,-4-8 0,2-4 0,0 2 0,0-2 0,0-4 0,-4-3 0,1 2 0,1 2 0,2 0 0,0-2 0,4 0-32,1-2 32,4 2-32,-6-1 32,-3-11-5440</inkml:trace>
  <inkml:trace contextRef="#ctx0" brushRef="#br1" timeOffset="21440.48">2074 2973 1760,'0'0'0,"0"0"0,0 0 0,0 0 0,0 0 32,0 0-1376</inkml:trace>
  <inkml:trace contextRef="#ctx0" brushRef="#br1" timeOffset="21584.83">2041 2933 2144,'0'0'0,"0"0"0,0 0 32,0 0-32,0 0 0,0 0-1632</inkml:trace>
  <inkml:trace contextRef="#ctx0" brushRef="#br1" timeOffset="21586.83">2055 2886 2144,'0'0'0,"0"0"0,17 30 0,-3-4 32,8-2 32,-5-5 32,-1-5 32,-4-7 0,-1-6 0,-4 1 32,-7-2 32,9 5-32,-9-5 32,0 0-32,5-8 0,-5-4-32,-3-18 32,-4-10-64,-4-5 32,0-1-32,-3-1 0,5 11 0,1 11 0,4 12-32,4 6 0,0 7 0,12 3 0,4 14-32,9 6 32,3 10-32,1 3 32,-5 2-32,-1-5 32,-9-10-32,-3-8 0,-4-6 0,-7-9 32,0 0-32,0 0 0,-9-14 0,-5-14 0,-7-12 0,-4-8 0,-1 1-32,-4-1 32,1 1-32,-1 2 32,6-3-32,6 4 32,4 5-32,5 9 32,6 15-32,3 15 32,12 20-32,6 12 32,15 11-32,11 7 32,9 4-32,2 3 32,-6 5-32,-3-5 32,-5-12-32,-10-9 32,-8-15-32,-10-14 32,-3-5 0,-8-19 0,-2-28-32,-7-9 32,-16-8-32,-7-2 32,-7-4-32,-4-6 32,-3-8 0,4 6 0,3 19-32,9 17 32,10 18 0,9 10 0,4 3 0,19 14 0,18 13 0,10 18 32,14 30-32,8 12 0,5 1 0,7-4 0,1-11 0,-8-6 0,-11-7 0,-14-10 0,-12-13-32,-14-16 32,-11-12-32,-9-21 0,-16-24 0,-10-15 0,-18-6 0,-7-10 0,-7-18 0,-5-3 0,5 11 0,5 8 0,1 5 0,10 6 0,12 1 0,9 12 0,9 25 0,12 17 0,2 12 0,27 22 0,13 34 0,13 15 0,11 5 0,10 9 32,14 13-32,-2-1 32,-6-12-32,-10-18 0,-15-18 0,-8-15 0,-11-8 0,-12-8 0,-9-10-32,-15-8 32,3-15-32,-15-11 32,-13-19-32,-14-21 0,-7-24 0,-10-5 0,-15 0 0,-1-7 0,-6-16 0,1 2 32,3 14 0,1 0 0,1 1 0,9 10 0,17 23 0,10 20 0,21 24 0,22 34 0,28 42 0,23 22 0,25 25 0,19 17 0,20 21 0,14 8 0,0-8 0,-4-8 0,-12 0 0,-21-29 0,-25-24-32,-18-17 32,-8-16-32,-15-12 0,-13-17 0,-11-16 0,-18-22-32,-14-17 32,-18-20 0,-13-22 0,-19-28 0,-10-10 32,-5-5 0,-2-7 0,0-1 0,7 15 32,9 20 0,16 13 0,16 4 0,10 24 0,13 25 0,15 15 32,4 18-32,34 23 0,29 50 0,18 16 32,16 19-32,11 13 32,24 26-32,-1 12 32,-10-3-32,-15-24 32,-16-25-64,-19-21 32,-17-8-32,-11-12 32,-10-12-32,-8-18 0,-11-20 0,-16-34 0,-14-35 0,-15-17 0,-17-9-32,-17-16 32,-9-28-32,-7-12 32,-6-16-32,-6 2 32,-8 11-32,8 8 32,15-1 0,14 23 0,15 20 0,14 24 0,15 26 0,13 19 0,7 19 0,32 33 0,32 62 0,27 26 0,27 18 0,18 20 0,9 5 0,-11-5 0,-16-13 0,-23-22 0,-13-32 0,-17-26 0,-7-19 0,-10-16 0,-20-17 0,-16-23 0,-15-24 0,-26-33 0,-27-41 0,-15-26 0,-10-11 0,-19-24 0,-17-1 0,5-3 0,11 1 0,9 13 0,11 27 0,21 29 0,25 31 0,17 21 0,16 25 0,31 43 0,34 46 0,18 28 0,22 29 0,17 17 32,14 14 0,-6 6 32,-8-4-32,-19-24 32,-20-30-32,-17-22 32,-19-21-32,-11-15 32,-16-22-32,-18-20 0,-8-24-32,-20-26 0,-21-40 0,-20-24 0,-16-26 0,-10-35 0,-12-31 0,1-11 0,3 3 0,19 18 0,24 28 0,21 46 0,18 47-32,17 34 32,10 29-32,25 48 32,31 57-32,19 39 0,25 44 32,19 30 0,11 19 0,-14-24 0,-18-37 0,-23-23 0,-18-17 0,-13-32 0,-15-38 0,-10-23 32,-11-17-32,-16-39 0,-15-42 0,-17-23 0,-15-23 0,-10-22 0,-15-22 0,-5-13 0,0 9 0,13 33 0,22 31 0,16 30 0,12 27 0,9 14 0,9 9 0,14 8 0,17 18 0,20 27 0,25 44 0,3 20 32,-5 14 0,-2 6 0,-7-4-32,-9-16 32,-12-31-32,-11-20 0,-17-23-32,-8-21 0,-6-15-96,-18-34 32,-13-37-96,-13-18 32,-6-10-32,4-8 32,8-8 0,6 11 0,12 27 64,11 20 0,5 24 32,17 25 32,15 30 0,14 25 0,21 25 32,-2 21 0,1 24 0,-12-5 32,-54-102-4256</inkml:trace>
  <inkml:trace contextRef="#ctx0" brushRef="#br0" timeOffset="35226.3">1896 284 1760,'0'0'0,"-5"19"64,1-11 32,4-8 96,-3 7 32,3-7 0,0 0 32,0 0-96,0 0 32,0 0-64,0 0 32,0 0-32,0 0 0,0 0-32,0 0 0,0 0-32,0 0 0,0 0-32,0 0 32,0 0-32,0 0 0,0 0 0,0 0 0,0 0 0,0 0 0,0 0 0,0 0 0,0 0 0,0 0 32,0 0 0,0 0 0,0 0 0,0 0 0,12 5 0,-3 4 0,5 3 0,3 0 0,1 2-32,0 5 32,5-2-32,0-1 0,-8 5 0,1 0 0,-3-9 0,-1 0 0,6 2 0,-1 1 0,-1-1 0,0-2 0,5 4 0,2 1 0,-5 2 0,-1 2 0,3 1 0,-1 1 0,-3-1 0,2-1 0,-2-2 0,1-2 0,1-1 0,-2 1 0,-2-5-32,0-3 32,0 3-32,0-7 32,2 4-32,0-2 32,-4 2 0,1-1 0,6 10 0,-1 1 0,-4-7 0,0-2 0,12 2 0,1 0 0,-8 0 0,2-1 0,2-1 0,0 1 0,-5-3 0,-2 1 0,3 3 0,1-3 0,-10 3 0,1-4 0,-1 5 0,3 4 0,1 7 0,0 4 0,-5-1 0,0-2 0,-1-3 0,3-3 0,-2 0 0,0-7 0,3 2 0,2-2 32,-5-1-32,0 1 32,1 7-32,3 0 32,-1-5-32,2-2 32,-3 3-32,3-1 32,2 5-32,0-5 32,-1-2-32,0 4 0,2 1 0,-1 4 0,3 0-32,1 1 32,1 4-32,0 4 32,-1-1-32,-1-1 32,-1-6-32,-1 1 32,3-3-32,-1 1 32,-1 0-32,3 1 32,-2-2 0,4-3 0,-2 0 0,1 2 0,-1-2 0,0 4 0,0 2 0,2 3 32,0-2-32,0 5 0,0-3 0,0 2 32,1-4 0,1 2 0,-2-2 0,-2-5 0,-1 2 0,-3 2 0,1 1 0,1 0 0,2-1-32,-3-1 32,0-1-32,-2 3 32,1 2-32,4 0 32,-5-3 0,2-1 0,3 2 32,-3 1 32,1-3 0,2-1 0,2-2-32,-3 2 32,1-4-32,-2 0 0,-3-1 0,0-1 0,2-3-32,3 1 32,-5 4-32,1-2 0,1 3-32,0-4 32,1 1 0,-1 1 0,-8-1 32,1 3 0,-2-1 0,-4 0 32,0 1 0,2-1 32,-2 0-64,4 0 0,0-1-32,0 1 32,3-3-32,2 0 32,2 0-32,0-2 32,0 0-32,-2-2 32,-3 1-32,-1-6 0,3 2-32,-5 2 32,3-4-32,-2 2 0,-2-2-32,-2 2 32,2 2-32,0-6 32,2 2-32,-4 0 0,3-1 0,-1-1 0,0 1 0,-7-4 0,10 8 0,-10-8 0,13 9-32,-8 0 32,-3-2-32,-2-7 32,7 7-32,-7-7 0,5 10 32,-2-5 0,1 2 0,1 2 0,-3-4 32,-2-5 0,7 10 64,-7-10 0,7 9 0,-7-9 32,7 9 0,-7-9 0,0 0-32,0 0 32,6 6-32,-6-6 0,0 0-32,0 0 32,-2 7-32,2-7 32,0 0-32,0 0 0,-2 7 0,2-7 0,0 0-32,0 0 32,0 0-32,0 0 32,0 0-10816</inkml:trace>
  <inkml:trace contextRef="#ctx0" brushRef="#br1" timeOffset="24366.83">2212 827 4832,'0'0'0,"-7"-17"128,0 8 32,3 2 160,4 7 0,0 0-160,0 0 32,23 14-128,5 10 32,11 16-64,10 10 32,1 7-64,4 2 32,-6-2-32,-4-15 32,-9-21-32,-8-21 32,-8-20-32,-12-18 32,-10-20-32,-15-8 32,-5-3-32,0-8 32,0-6-32,6 2 0,8 17 0,0 21 32,4 19-32,14 24 32,19 19 0,12 20 0,15 29 32,12 11 32,5-4 32,4 8 0,-76-83-5472</inkml:trace>
  <inkml:trace contextRef="#ctx0" brushRef="#br1" timeOffset="24983.15">4189 2699 3744,'0'0'0,"-7"-6"128,7 6 0,-4-9 64,4 9 32,0 0-32,0-7 0,0 7-96,0 0 32,0 0-64,7-2 0,4 14-32,5 6 32,-2 2-32,-2 3 32,-3-1-32,-4-8 0,-3-5 0,-2-9 0,4 7 0,-4-7 0,0-7 0,-4-3 0,-3-8 0,0-1 0,2 2 0,1 0 0,4 17-4352</inkml:trace>
  <inkml:trace contextRef="#ctx0" brushRef="#br0" timeOffset="3228.18">1 3110 2048,'0'0'0,"0"0"64,0 0 0,0 0 96,0 0 0,0 0 0,0 0 32,0 0-32,4 20 0,-4-20-32,7 9 0,-7-9-32,9 5 0,-2-1-32,0-1 32,0 1-32,0-3 0,2 1 32,0 0 0,1-1-32,3-1 32,-5 0-32,7 0 32,-1 0-32,3 2 0,-3 2 0,2-1 0,0 2-32,0-3 32,0 2-32,0-1 0,-2 0 0,0-1 0,4 0 0,5 1 32,3 1 0,1-1 0,1 4 0,0-3 32,2-1-32,-2 2 32,7 1-32,-3 2 32,-9-1-32,-3-2 32,1 0-32,0 1 0,0-1-32,0 0 0,-1-1 0,1-4 0,2-6-32,5 3 32,7-4-32,2 2 32,-1 0-32,-1 1 32,2-1-32,-2 3 32,-12 0-32,4-1 32,-1 0-32,2-3 32,0 1-32,-1 0 0,-4 3 0,2-1 0,3-1 0,3-1 0,-4 0 0,1 1 0,2 4 0,0 0 0,0 0 0,-3 0 0,-4 0 0,-4 0 0,4 0 0,2 0 0,3 0 0,-2 6 0,-12-3 0,6-3 0,10 0 0,1 2 0,5 1 0,1-1 0,3-2 0,1 0 0,0-2 0,-4 2 0,-2 0 0,-3 0 32,3 2-32,-2 0 32,-3-2-32,2-2 32,3 0-32,6 1 32,-2-1-32,0 0 32,1 0-32,1 1 32,-6 1-32,2 0 32,-5-2-32,-6 0 0,1 0 0,1-1 0,4 0 0,-1-1 0,1 2 0,0 2 32,3 0 0,-1 0 0,-1-3 0,-3 3 0,0 0 0,-3-2 32,-4 0-32,0 1 32,3 1-32,-1 1 0,-4-1-32,0-1 32,4-5-32,1 3 32,4 0-32,0-4 0,0 0 0,2 2 0,-2 3 0,-2 2 0,-1 0 0,-5 0 32,1 3-32,0 2 32,-5-1-32,5-4 0,-2-2 0,2 2 32,2 0-32,1-2 32,2 1-32,2-1 32,2 0-32,2 2 32,-4 4-32,-2-1 32,2-1-32,-6 1 32,1 3-32,-2-3 32,0 6-32,0-6 32,3 2-32,-3-3 32,4 2-32,-2-1 32,3 0-32,3 1 0,3-2 0,3-1 0,2 1 0,1 0 32,1 0-32,-4-1 32,-2 1 0,-3 0 0,0 1 0,0-3 0,3 2 0,2 0 32,3-1 0,3 1 0,1 0-32,0 1 32,-3 6-32,-1-4 32,-5-1-32,2-1 0,-5 4 0,0 2 32,0-2-32,8-4 0,1 1 0,3-1 0,2 2 0,0 0 0,0-3 0,-2 0 0,-4 1 0,1 1 0,3-1 0,7 1 0,0 1 0,6 4 0,3-6 0,1 0 0,-4 3-32,-3-6 32,3 1-32,3-1 32,7 0-32,0 0 32,-4 2 0,-6 2 0,-6-1 0,-3 0 0,-4 1 0,-2-1 32,-3 1 0,-4-1 0,-3 1 0,-9-1 0,-6 4 0,-6-2 32,-7 2-32,-4-7 0,0 0-7168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7T16:41:00.999"/>
    </inkml:context>
    <inkml:brush xml:id="br0">
      <inkml:brushProperty name="width" value="0.1" units="cm"/>
      <inkml:brushProperty name="height" value="0.1" units="cm"/>
      <inkml:brushProperty name="color" value="#3165BB"/>
    </inkml:brush>
    <inkml:brush xml:id="br1">
      <inkml:brushProperty name="width" value="0.0875" units="cm"/>
      <inkml:brushProperty name="height" value="0.5" units="cm"/>
      <inkml:brushProperty name="color" value="#C2F4D1"/>
      <inkml:brushProperty name="transparency" value="127"/>
      <inkml:brushProperty name="tip" value="rectangle"/>
      <inkml:brushProperty name="ignorePressure" value="1"/>
    </inkml:brush>
  </inkml:definitions>
  <inkml:trace contextRef="#ctx0" brushRef="#br0">1818 14 1696,'0'0'0,"0"0"160,0 0 32,-17-13 32,17 13 0,0 0 64,0 0 32,0 0-96,0 0 0,0 0-64,-6 9 32,6-9-64,0 7 32,0-7-64,-3 7 32,3-7-32,-7 14 32,5-4-32,2 1 32,-4 1-32,3 2 32,-1-1-32,0 6 32,2 2-32,-5-2 0,1-1 0,4 2 0,-3 3 0,3 1 32,3 0-64,1 0 32,-2-1-32,1-1 0,1-1-32,1 2 32,-1-4-32,1 3 32,-2 4-32,-3-3 0,0-8 0,0 3 0,0 2 0,2 5 32,2 4-32,-4 2 32,1 4-32,3 1 32,-1 6 0,3-8 32,-3-3-32,3-1 32,-3 3 0,2-4 0,1-1-32,-1 1 32,-1-1-32,-3 10 32,1 5-32,3 6 0,-3 1-32,2-2 32,-1-10-32,1-1 32,1-4-32,0-4 32,1-1-32,1 3 32,-2 7-32,-3 9 0,-1 1 0,5 2 0,-6-3 0,0-7 0,0-7 0,1 0 0,1 5 0,-2-2 0,-2 2 0,1 0 0,-5 11 0,6 4 32,2-2-32,-2-6 32,-2-9-32,1-2 32,1 3-32,3-1 32,1-3-32,-1 0 32,3 5-32,-5-2 0,3 6 0,-4-6 0,2-1-32,-1-4 32,-1-3-32,-1-1 32,-1-1-32,-2-1 32,4 2-32,0 6 32,0-3-32,0-3 32,0 6-32,0 7 32,0 5-32,0 0 32,4-7-32,-4-5 0,-4-5 0,3-4 0,1-3 0,1-1 0,-1 5 0,0-1 0,0-2-32,0-1 32,0 1-32,0 4 0,0 7 0,0 0 0,0 4-32,0 1 32,-1-7-32,-3-2 0,2-5 0,0-1 0,1-2 0,-3-4 0,-1 5-64,1-2 32,4-5-32,0 1 32,-1 1-32,-3 0 0,1-1 0,1 1 32,-2 4 0,-1 3 32,5 4 0,-5 1 0,1 1 32,4-4 0,-3 1 0,1 1 0,0 0 0,0-2 0,2 0 0,-3-2 32,6-2 0,-1-1 0,2 0 0,1 1 0,2 8 0,-2 4 0,1 11 0,-1 0 0,-2-1 0,1-6 0,-4-5 0,2-4 0,-4-8 0,2-4 0,0 2 0,0-2 0,0-4 0,-4-3 0,1 2 0,1 2 0,2 0 0,0-2 0,4 0-32,1-2 32,4 2-32,-6-1 32,-3-11-5440</inkml:trace>
  <inkml:trace contextRef="#ctx0" brushRef="#br1" timeOffset="21440.48">2074 2973 1760,'0'0'0,"0"0"0,0 0 0,0 0 0,0 0 32,0 0-1376</inkml:trace>
  <inkml:trace contextRef="#ctx0" brushRef="#br1" timeOffset="21584.83">2041 2933 2144,'0'0'0,"0"0"0,0 0 32,0 0-32,0 0 0,0 0-1632</inkml:trace>
  <inkml:trace contextRef="#ctx0" brushRef="#br1" timeOffset="21586.83">2055 2886 2144,'0'0'0,"0"0"0,17 30 0,-3-4 32,8-2 32,-5-5 32,-1-5 32,-4-7 0,-1-6 0,-4 1 32,-7-2 32,9 5-32,-9-5 32,0 0-32,5-8 0,-5-4-32,-3-18 32,-4-10-64,-4-5 32,0-1-32,-3-1 0,5 11 0,1 11 0,4 12-32,4 6 0,0 7 0,12 3 0,4 14-32,9 6 32,3 10-32,1 3 32,-5 2-32,-1-5 32,-9-10-32,-3-8 0,-4-6 0,-7-9 32,0 0-32,0 0 0,-9-14 0,-5-14 0,-7-12 0,-4-8 0,-1 1-32,-4-1 32,1 1-32,-1 2 32,6-3-32,6 4 32,4 5-32,5 9 32,6 15-32,3 15 32,12 20-32,6 12 32,15 11-32,11 7 32,9 4-32,2 3 32,-6 5-32,-3-5 32,-5-12-32,-10-9 32,-8-15-32,-10-14 32,-3-5 0,-8-19 0,-2-28-32,-7-9 32,-16-8-32,-7-2 32,-7-4-32,-4-6 32,-3-8 0,4 6 0,3 19-32,9 17 32,10 18 0,9 10 0,4 3 0,19 14 0,18 13 0,10 18 32,14 30-32,8 12 0,5 1 0,7-4 0,1-11 0,-8-6 0,-11-7 0,-14-10 0,-12-13-32,-14-16 32,-11-12-32,-9-21 0,-16-24 0,-10-15 0,-18-6 0,-7-10 0,-7-18 0,-5-3 0,5 11 0,5 8 0,1 5 0,10 6 0,12 1 0,9 12 0,9 25 0,12 17 0,2 12 0,27 22 0,13 34 0,13 15 0,11 5 0,10 9 32,14 13-32,-2-1 32,-6-12-32,-10-18 0,-15-18 0,-8-15 0,-11-8 0,-12-8 0,-9-10-32,-15-8 32,3-15-32,-15-11 32,-13-19-32,-14-21 0,-7-24 0,-10-5 0,-15 0 0,-1-7 0,-6-16 0,1 2 32,3 14 0,1 0 0,1 1 0,9 10 0,17 23 0,10 20 0,21 24 0,22 34 0,28 42 0,23 22 0,25 25 0,19 17 0,20 21 0,14 8 0,0-8 0,-4-8 0,-12 0 0,-21-29 0,-25-24-32,-18-17 32,-8-16-32,-15-12 0,-13-17 0,-11-16 0,-18-22-32,-14-17 32,-18-20 0,-13-22 0,-19-28 0,-10-10 32,-5-5 0,-2-7 0,0-1 0,7 15 32,9 20 0,16 13 0,16 4 0,10 24 0,13 25 0,15 15 32,4 18-32,34 23 0,29 50 0,18 16 32,16 19-32,11 13 32,24 26-32,-1 12 32,-10-3-32,-15-24 32,-16-25-64,-19-21 32,-17-8-32,-11-12 32,-10-12-32,-8-18 0,-11-20 0,-16-34 0,-14-35 0,-15-17 0,-17-9-32,-17-16 32,-9-28-32,-7-12 32,-6-16-32,-6 2 32,-8 11-32,8 8 32,15-1 0,14 23 0,15 20 0,14 24 0,15 26 0,13 19 0,7 19 0,32 33 0,32 62 0,27 26 0,27 18 0,18 20 0,9 5 0,-11-5 0,-16-13 0,-23-22 0,-13-32 0,-17-26 0,-7-19 0,-10-16 0,-20-17 0,-16-23 0,-15-24 0,-26-33 0,-27-41 0,-15-26 0,-10-11 0,-19-24 0,-17-1 0,5-3 0,11 1 0,9 13 0,11 27 0,21 29 0,25 31 0,17 21 0,16 25 0,31 43 0,34 46 0,18 28 0,22 29 0,17 17 32,14 14 0,-6 6 32,-8-4-32,-19-24 32,-20-30-32,-17-22 32,-19-21-32,-11-15 32,-16-22-32,-18-20 0,-8-24-32,-20-26 0,-21-40 0,-20-24 0,-16-26 0,-10-35 0,-12-31 0,1-11 0,3 3 0,19 18 0,24 28 0,21 46 0,18 47-32,17 34 32,10 29-32,25 48 32,31 57-32,19 39 0,25 44 32,19 30 0,11 19 0,-14-24 0,-18-37 0,-23-23 0,-18-17 0,-13-32 0,-15-38 0,-10-23 32,-11-17-32,-16-39 0,-15-42 0,-17-23 0,-15-23 0,-10-22 0,-15-22 0,-5-13 0,0 9 0,13 33 0,22 31 0,16 30 0,12 27 0,9 14 0,9 9 0,14 8 0,17 18 0,20 27 0,25 44 0,3 20 32,-5 14 0,-2 6 0,-7-4-32,-9-16 32,-12-31-32,-11-20 0,-17-23-32,-8-21 0,-6-15-96,-18-34 32,-13-37-96,-13-18 32,-6-10-32,4-8 32,8-8 0,6 11 0,12 27 64,11 20 0,5 24 32,17 25 32,15 30 0,14 25 0,21 25 32,-2 21 0,1 24 0,-12-5 32,-54-102-4256</inkml:trace>
  <inkml:trace contextRef="#ctx0" brushRef="#br0" timeOffset="35226.3">1896 284 1760,'0'0'0,"-5"19"64,1-11 32,4-8 96,-3 7 32,3-7 0,0 0 32,0 0-96,0 0 32,0 0-64,0 0 32,0 0-32,0 0 0,0 0-32,0 0 0,0 0-32,0 0 0,0 0-32,0 0 32,0 0-32,0 0 0,0 0 0,0 0 0,0 0 0,0 0 0,0 0 0,0 0 0,0 0 0,0 0 32,0 0 0,0 0 0,0 0 0,0 0 0,12 5 0,-3 4 0,5 3 0,3 0 0,1 2-32,0 5 32,5-2-32,0-1 0,-8 5 0,1 0 0,-3-9 0,-1 0 0,6 2 0,-1 1 0,-1-1 0,0-2 0,5 4 0,2 1 0,-5 2 0,-1 2 0,3 1 0,-1 1 0,-3-1 0,2-1 0,-2-2 0,1-2 0,1-1 0,-2 1 0,-2-5-32,0-3 32,0 3-32,0-7 32,2 4-32,0-2 32,-4 2 0,1-1 0,6 10 0,-1 1 0,-4-7 0,0-2 0,12 2 0,1 0 0,-8 0 0,2-1 0,2-1 0,0 1 0,-5-3 0,-2 1 0,3 3 0,1-3 0,-10 3 0,1-4 0,-1 5 0,3 4 0,1 7 0,0 4 0,-5-1 0,0-2 0,-1-3 0,3-3 0,-2 0 0,0-7 0,3 2 0,2-2 32,-5-1-32,0 1 32,1 7-32,3 0 32,-1-5-32,2-2 32,-3 3-32,3-1 32,2 5-32,0-5 32,-1-2-32,0 4 0,2 1 0,-1 4 0,3 0-32,1 1 32,1 4-32,0 4 32,-1-1-32,-1-1 32,-1-6-32,-1 1 32,3-3-32,-1 1 32,-1 0-32,3 1 32,-2-2 0,4-3 0,-2 0 0,1 2 0,-1-2 0,0 4 0,0 2 0,2 3 32,0-2-32,0 5 0,0-3 0,0 2 32,1-4 0,1 2 0,-2-2 0,-2-5 0,-1 2 0,-3 2 0,1 1 0,1 0 0,2-1-32,-3-1 32,0-1-32,-2 3 32,1 2-32,4 0 32,-5-3 0,2-1 0,3 2 32,-3 1 32,1-3 0,2-1 0,2-2-32,-3 2 32,1-4-32,-2 0 0,-3-1 0,0-1 0,2-3-32,3 1 32,-5 4-32,1-2 0,1 3-32,0-4 32,1 1 0,-1 1 0,-8-1 32,1 3 0,-2-1 0,-4 0 32,0 1 0,2-1 32,-2 0-64,4 0 0,0-1-32,0 1 32,3-3-32,2 0 32,2 0-32,0-2 32,0 0-32,-2-2 32,-3 1-32,-1-6 0,3 2-32,-5 2 32,3-4-32,-2 2 0,-2-2-32,-2 2 32,2 2-32,0-6 32,2 2-32,-4 0 0,3-1 0,-1-1 0,0 1 0,-7-4 0,10 8 0,-10-8 0,13 9-32,-8 0 32,-3-2-32,-2-7 32,7 7-32,-7-7 0,5 10 32,-2-5 0,1 2 0,1 2 0,-3-4 32,-2-5 0,7 10 64,-7-10 0,7 9 0,-7-9 32,7 9 0,-7-9 0,0 0-32,0 0 32,6 6-32,-6-6 0,0 0-32,0 0 32,-2 7-32,2-7 32,0 0-32,0 0 0,-2 7 0,2-7 0,0 0-32,0 0 32,0 0-32,0 0 32,0 0-10816</inkml:trace>
  <inkml:trace contextRef="#ctx0" brushRef="#br1" timeOffset="24366.83">2212 827 4832,'0'0'0,"-7"-17"128,0 8 32,3 2 160,4 7 0,0 0-160,0 0 32,23 14-128,5 10 32,11 16-64,10 10 32,1 7-64,4 2 32,-6-2-32,-4-15 32,-9-21-32,-8-21 32,-8-20-32,-12-18 32,-10-20-32,-15-8 32,-5-3-32,0-8 32,0-6-32,6 2 0,8 17 0,0 21 32,4 19-32,14 24 32,19 19 0,12 20 0,15 29 32,12 11 32,5-4 32,4 8 0,-76-83-5472</inkml:trace>
  <inkml:trace contextRef="#ctx0" brushRef="#br1" timeOffset="24983.15">4189 2699 3744,'0'0'0,"-7"-6"128,7 6 0,-4-9 64,4 9 32,0 0-32,0-7 0,0 7-96,0 0 32,0 0-64,7-2 0,4 14-32,5 6 32,-2 2-32,-2 3 32,-3-1-32,-4-8 0,-3-5 0,-2-9 0,4 7 0,-4-7 0,0-7 0,-4-3 0,-3-8 0,0-1 0,2 2 0,1 0 0,4 17-4352</inkml:trace>
  <inkml:trace contextRef="#ctx0" brushRef="#br0" timeOffset="3228.18">1 3110 2048,'0'0'0,"0"0"64,0 0 0,0 0 96,0 0 0,0 0 0,0 0 32,0 0-32,4 20 0,-4-20-32,7 9 0,-7-9-32,9 5 0,-2-1-32,0-1 32,0 1-32,0-3 0,2 1 32,0 0 0,1-1-32,3-1 32,-5 0-32,7 0 32,-1 0-32,3 2 0,-3 2 0,2-1 0,0 2-32,0-3 32,0 2-32,0-1 0,-2 0 0,0-1 0,4 0 0,5 1 32,3 1 0,1-1 0,1 4 0,0-3 32,2-1-32,-2 2 32,7 1-32,-3 2 32,-9-1-32,-3-2 32,1 0-32,0 1 0,0-1-32,0 0 0,-1-1 0,1-4 0,2-6-32,5 3 32,7-4-32,2 2 32,-1 0-32,-1 1 32,2-1-32,-2 3 32,-12 0-32,4-1 32,-1 0-32,2-3 32,0 1-32,-1 0 0,-4 3 0,2-1 0,3-1 0,3-1 0,-4 0 0,1 1 0,2 4 0,0 0 0,0 0 0,-3 0 0,-4 0 0,-4 0 0,4 0 0,2 0 0,3 0 0,-2 6 0,-12-3 0,6-3 0,10 0 0,1 2 0,5 1 0,1-1 0,3-2 0,1 0 0,0-2 0,-4 2 0,-2 0 0,-3 0 32,3 2-32,-2 0 32,-3-2-32,2-2 32,3 0-32,6 1 32,-2-1-32,0 0 32,1 0-32,1 1 32,-6 1-32,2 0 32,-5-2-32,-6 0 0,1 0 0,1-1 0,4 0 0,-1-1 0,1 2 0,0 2 32,3 0 0,-1 0 0,-1-3 0,-3 3 0,0 0 0,-3-2 32,-4 0-32,0 1 32,3 1-32,-1 1 0,-4-1-32,0-1 32,4-5-32,1 3 32,4 0-32,0-4 0,0 0 0,2 2 0,-2 3 0,-2 2 0,-1 0 0,-5 0 32,1 3-32,0 2 32,-5-1-32,5-4 0,-2-2 0,2 2 32,2 0-32,1-2 32,2 1-32,2-1 32,2 0-32,2 2 32,-4 4-32,-2-1 32,2-1-32,-6 1 32,1 3-32,-2-3 32,0 6-32,0-6 32,3 2-32,-3-3 32,4 2-32,-2-1 32,3 0-32,3 1 0,3-2 0,3-1 0,2 1 0,1 0 32,1 0-32,-4-1 32,-2 1 0,-3 0 0,0 1 0,0-3 0,3 2 0,2 0 32,3-1 0,3 1 0,1 0-32,0 1 32,-3 6-32,-1-4 32,-5-1-32,2-1 0,-5 4 0,0 2 32,0-2-32,8-4 0,1 1 0,3-1 0,2 2 0,0 0 0,0-3 0,-2 0 0,-4 1 0,1 1 0,3-1 0,7 1 0,0 1 0,6 4 0,3-6 0,1 0 0,-4 3-32,-3-6 32,3 1-32,3-1 32,7 0-32,0 0 32,-4 2 0,-6 2 0,-6-1 0,-3 0 0,-4 1 0,-2-1 32,-3 1 0,-4-1 0,-3 1 0,-9-1 0,-6 4 0,-6-2 32,-7 2-32,-4-7 0,0 0-7168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98828-B440-F849-A996-B43452500FD5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50056-55B1-0749-B59A-9768440B4F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1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44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799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637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262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990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7847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184C-EF48-0B46-A9DF-58ECA10D5B66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804-19A2-0543-A939-317DBBE4D2B5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6F72-F781-5647-99C9-B1A14BD22BAC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D3D6-B88D-144A-B948-1F45B4585621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257413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584701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270951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4639914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9" name="Google Shape;49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593072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0" name="Google Shape;60;p7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87316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3869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0C19-2B06-384B-A5E1-EF5A9FA7B593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128786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8644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397854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8982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23891069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23933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86484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82066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49" name="Google Shape;49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798659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0" name="Google Shape;60;p7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52801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B7A-1C47-BC4B-AE96-AFF1885DDEF1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4119291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6498735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7190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9310366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0394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4CD-22D8-0347-B740-0C9846931AB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C14-B1C6-9447-9B23-422C37473F79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CFB8-0DE8-964E-AEA0-F4C701634ACB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17B8-CB8E-A94F-B9B6-1390ECB3988E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EA3-8AB0-D44F-A0CE-A0AC5C314ACF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IOM 530: Intro. to Statistical Learning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644633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696464"/>
              </a:solidFill>
              <a:effectLst/>
              <a:uLnTx/>
              <a:uFillTx/>
              <a:latin typeface="Libre Baskerville"/>
              <a:sym typeface="Libre Baskerville"/>
            </a:endParaRPr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re Franklin"/>
                <a:sym typeface="Libre Franklin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475085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emf"/><Relationship Id="rId5" Type="http://schemas.openxmlformats.org/officeDocument/2006/relationships/customXml" Target="../ink/ink1.xml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image" Target="../media/image24.emf"/><Relationship Id="rId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emf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19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Schulich Ranked #1 in the World in Responsible Business | Schulich ...">
            <a:extLst>
              <a:ext uri="{FF2B5EF4-FFF2-40B4-BE49-F238E27FC236}">
                <a16:creationId xmlns:a16="http://schemas.microsoft.com/office/drawing/2014/main" id="{FA2420F6-0650-44C4-AEB4-93E5197E3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b="10533"/>
          <a:stretch/>
        </p:blipFill>
        <p:spPr bwMode="auto">
          <a:xfrm>
            <a:off x="1" y="85725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12221-2377-46BB-B404-16E9D251CB89}"/>
              </a:ext>
            </a:extLst>
          </p:cNvPr>
          <p:cNvSpPr txBox="1"/>
          <p:nvPr/>
        </p:nvSpPr>
        <p:spPr>
          <a:xfrm>
            <a:off x="527167" y="5824150"/>
            <a:ext cx="34273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applications of artificial intelligence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118DD-4C78-4EA9-8882-D43C4745C99C}"/>
              </a:ext>
            </a:extLst>
          </p:cNvPr>
          <p:cNvSpPr txBox="1"/>
          <p:nvPr/>
        </p:nvSpPr>
        <p:spPr>
          <a:xfrm>
            <a:off x="527171" y="5692600"/>
            <a:ext cx="41340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SCHULICH SCHOOL OF BUSINESS | MMAI 5090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D0968-CE62-429D-8BC1-51C0E7677A97}"/>
              </a:ext>
            </a:extLst>
          </p:cNvPr>
          <p:cNvSpPr txBox="1"/>
          <p:nvPr/>
        </p:nvSpPr>
        <p:spPr>
          <a:xfrm>
            <a:off x="9824794" y="5824150"/>
            <a:ext cx="1688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9824795" y="5692600"/>
            <a:ext cx="16883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 1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F62032DF-ADA7-4BD7-A4A1-D63C03EA3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6" t="17107" r="49469" b="2690"/>
          <a:stretch/>
        </p:blipFill>
        <p:spPr>
          <a:xfrm>
            <a:off x="10787324" y="1046226"/>
            <a:ext cx="832511" cy="624383"/>
          </a:xfrm>
          <a:prstGeom prst="ellipse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189BF30-34C5-40E4-AF2C-D2A5F88234BD}"/>
              </a:ext>
            </a:extLst>
          </p:cNvPr>
          <p:cNvSpPr>
            <a:spLocks noGrp="1"/>
          </p:cNvSpPr>
          <p:nvPr/>
        </p:nvSpPr>
        <p:spPr>
          <a:xfrm>
            <a:off x="431898" y="999527"/>
            <a:ext cx="6064153" cy="2586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Schulich School of Business MMAI 5090</a:t>
            </a:r>
            <a:endParaRPr lang="en-CA" sz="1350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BA2F700-44E5-48FC-8162-CB5BDD8696EF}"/>
              </a:ext>
            </a:extLst>
          </p:cNvPr>
          <p:cNvSpPr>
            <a:spLocks noGrp="1"/>
          </p:cNvSpPr>
          <p:nvPr/>
        </p:nvSpPr>
        <p:spPr>
          <a:xfrm>
            <a:off x="431898" y="1958542"/>
            <a:ext cx="6133093" cy="19982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</a:pPr>
            <a:r>
              <a:rPr lang="en-CA" sz="1500" dirty="0"/>
              <a:t>Instructor: Boris Garbuzov</a:t>
            </a:r>
          </a:p>
          <a:p>
            <a:pPr marL="0" indent="0">
              <a:buNone/>
            </a:pPr>
            <a:endParaRPr lang="en-CA" sz="1500" dirty="0"/>
          </a:p>
          <a:p>
            <a:pPr marL="0" indent="0">
              <a:buNone/>
            </a:pPr>
            <a:r>
              <a:rPr lang="en-GB" sz="1350" b="1" i="1" dirty="0">
                <a:latin typeface="Arial" panose="020B0604020202020204" pitchFamily="34" charset="0"/>
              </a:rPr>
              <a:t>MMAI 5090</a:t>
            </a:r>
            <a:endParaRPr lang="en-CA" sz="1500" dirty="0"/>
          </a:p>
          <a:p>
            <a:pPr marL="0" indent="0">
              <a:buNone/>
            </a:pPr>
            <a:r>
              <a:rPr lang="en-CA" sz="1200" dirty="0"/>
              <a:t>Summer  2021</a:t>
            </a:r>
            <a:endParaRPr lang="en-CA" sz="15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FE05B6-862F-417B-8A2A-B1CC3B767C47}"/>
              </a:ext>
            </a:extLst>
          </p:cNvPr>
          <p:cNvSpPr>
            <a:spLocks noGrp="1"/>
          </p:cNvSpPr>
          <p:nvPr/>
        </p:nvSpPr>
        <p:spPr>
          <a:xfrm>
            <a:off x="431899" y="1320612"/>
            <a:ext cx="8002550" cy="6798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i="0" kern="1200">
                <a:solidFill>
                  <a:schemeClr val="bg1"/>
                </a:solidFill>
                <a:latin typeface="VAG Rounded Std" panose="020F0402020204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Business applications of artificial intelligence II</a:t>
            </a:r>
            <a:endParaRPr lang="en-CA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3147F-EC15-4D55-86D0-B44821DE72F3}"/>
              </a:ext>
            </a:extLst>
          </p:cNvPr>
          <p:cNvSpPr txBox="1"/>
          <p:nvPr/>
        </p:nvSpPr>
        <p:spPr>
          <a:xfrm>
            <a:off x="2894611" y="1074588"/>
            <a:ext cx="58174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3, 4 : </a:t>
            </a:r>
            <a:r>
              <a:rPr lang="en-CA" sz="1500" b="1" spc="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  <a:endParaRPr lang="uk-UA" sz="1500" b="1" spc="6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600" b="1" spc="6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3429000" y="1222400"/>
            <a:ext cx="5562600" cy="54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239151" y="1752600"/>
            <a:ext cx="3266049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4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46321" r="46585" b="28522"/>
          <a:stretch>
            <a:fillRect/>
          </a:stretch>
        </p:blipFill>
        <p:spPr bwMode="auto">
          <a:xfrm>
            <a:off x="457200" y="864555"/>
            <a:ext cx="5073748" cy="4468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5092505"/>
            <a:ext cx="8947052" cy="1765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When we create partitions this way we can always represent them using a tree structure.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This provides a very simple way to explain the model to a non-expert i.e. your boss!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6248400" y="1911350"/>
            <a:ext cx="2438400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041400"/>
            <a:ext cx="5162843" cy="4607560"/>
          </a:xfrm>
        </p:spPr>
        <p:txBody>
          <a:bodyPr>
            <a:noAutofit/>
          </a:bodyPr>
          <a:lstStyle/>
          <a:p>
            <a:r>
              <a:rPr lang="en-US" sz="2800" dirty="0"/>
              <a:t>The predicted Salary is the number in each leaf node. It is the </a:t>
            </a:r>
            <a:r>
              <a:rPr lang="en-US" sz="2800" u="sng" dirty="0"/>
              <a:t>mean</a:t>
            </a:r>
            <a:r>
              <a:rPr lang="en-US" sz="2800" dirty="0"/>
              <a:t> of the response for the observations that fall there </a:t>
            </a:r>
            <a:endParaRPr lang="en-US" sz="1200" dirty="0"/>
          </a:p>
          <a:p>
            <a:r>
              <a:rPr lang="en-US" sz="2800" dirty="0"/>
              <a:t>Note that Salary is measured in 1000s, and log-transformed</a:t>
            </a:r>
          </a:p>
          <a:p>
            <a:r>
              <a:rPr lang="en-US" sz="2800" dirty="0"/>
              <a:t>The predicted salary for a player who played in the league for more than 4.5 years and had less than 117.5 hits last year is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27" y="1143000"/>
            <a:ext cx="4009473" cy="3604260"/>
          </a:xfrm>
          <a:prstGeom prst="rect">
            <a:avLst/>
          </a:prstGeom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142641"/>
              </p:ext>
            </p:extLst>
          </p:nvPr>
        </p:nvGraphicFramePr>
        <p:xfrm>
          <a:off x="756920" y="5725160"/>
          <a:ext cx="302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99400" imgH="200880" progId="Equation.3">
                  <p:embed/>
                </p:oleObj>
              </mc:Choice>
              <mc:Fallback>
                <p:oleObj name="Equation" r:id="rId3" imgW="1499400" imgH="200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" y="5725160"/>
                        <a:ext cx="30226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10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Another way of visualizing the decision tree…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524000"/>
            <a:ext cx="5949936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0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Some Natural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71035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Where to split? i.e. how do we decide on what regions to use i.e.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 or equivalently what tree structure should we use?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values should we use for 		    ?				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56685"/>
              </p:ext>
            </p:extLst>
          </p:nvPr>
        </p:nvGraphicFramePr>
        <p:xfrm>
          <a:off x="6375400" y="372872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586" imgH="253890" progId="Equation.3">
                  <p:embed/>
                </p:oleObj>
              </mc:Choice>
              <mc:Fallback>
                <p:oleObj name="Equation" r:id="rId2" imgW="723586" imgH="25389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3728720"/>
                        <a:ext cx="1447800" cy="508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6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1. What values should we use for 		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35702"/>
          </a:xfrm>
        </p:spPr>
        <p:txBody>
          <a:bodyPr/>
          <a:lstStyle/>
          <a:p>
            <a:r>
              <a:rPr lang="en-US" dirty="0"/>
              <a:t>Simple!</a:t>
            </a:r>
          </a:p>
          <a:p>
            <a:r>
              <a:rPr lang="en-US" dirty="0"/>
              <a:t>For region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, the best prediction is simply the average of all the responses from our training data that fell in region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33391"/>
              </p:ext>
            </p:extLst>
          </p:nvPr>
        </p:nvGraphicFramePr>
        <p:xfrm>
          <a:off x="6563360" y="53848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586" imgH="253890" progId="Equation.3">
                  <p:embed/>
                </p:oleObj>
              </mc:Choice>
              <mc:Fallback>
                <p:oleObj name="Equation" r:id="rId2" imgW="723586" imgH="25389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3360" y="538480"/>
                        <a:ext cx="1447800" cy="508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71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Where to Split?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223889"/>
            <a:ext cx="3124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We consider splitting into two regions, </a:t>
            </a:r>
            <a:r>
              <a:rPr lang="en-US" sz="2800" dirty="0" err="1"/>
              <a:t>X</a:t>
            </a:r>
            <a:r>
              <a:rPr lang="en-US" sz="2800" baseline="-25000" dirty="0" err="1"/>
              <a:t>j</a:t>
            </a:r>
            <a:r>
              <a:rPr lang="en-US" sz="2800" dirty="0"/>
              <a:t>&gt;s and </a:t>
            </a:r>
            <a:r>
              <a:rPr lang="en-US" sz="2800" dirty="0" err="1"/>
              <a:t>X</a:t>
            </a:r>
            <a:r>
              <a:rPr lang="en-US" sz="2800" baseline="-25000" dirty="0" err="1"/>
              <a:t>j</a:t>
            </a:r>
            <a:r>
              <a:rPr lang="en-US" sz="2800" dirty="0"/>
              <a:t>&lt;s for all possible values of s and j.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We then choose the s and j that results in the lowest MSE on the training data.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270717" y="1223889"/>
          <a:ext cx="4085492" cy="424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4270717" y="1223889"/>
                        <a:ext cx="4085492" cy="4246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9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Where to Split?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68811" y="829994"/>
            <a:ext cx="4262511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Here the optimal split was on X</a:t>
            </a:r>
            <a:r>
              <a:rPr lang="en-US" sz="2800" baseline="-25000" dirty="0"/>
              <a:t>1</a:t>
            </a:r>
            <a:r>
              <a:rPr lang="en-US" sz="2800" dirty="0"/>
              <a:t> at point t</a:t>
            </a:r>
            <a:r>
              <a:rPr lang="en-US" sz="2800" baseline="-25000" dirty="0"/>
              <a:t>1</a:t>
            </a:r>
            <a:r>
              <a:rPr lang="en-US" sz="2800" dirty="0"/>
              <a:t>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Now we repeat the process looking for the next best split except that we must also consider whether to split the first region or the second region up.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Again the criteria is smallest MSE.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74759"/>
              </p:ext>
            </p:extLst>
          </p:nvPr>
        </p:nvGraphicFramePr>
        <p:xfrm>
          <a:off x="4431323" y="1143000"/>
          <a:ext cx="4331677" cy="4459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4431323" y="1143000"/>
                        <a:ext cx="4331677" cy="4459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9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Where to Split?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967089" y="1447800"/>
          <a:ext cx="4845124" cy="4939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967089" y="1447800"/>
                        <a:ext cx="4845124" cy="4939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380999" y="1143000"/>
            <a:ext cx="3586089" cy="480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Here the optimal split was the left region on X</a:t>
            </a:r>
            <a:r>
              <a:rPr lang="en-US" sz="2800" baseline="-25000" dirty="0"/>
              <a:t>2 </a:t>
            </a:r>
            <a:r>
              <a:rPr lang="en-US" sz="2800" dirty="0"/>
              <a:t>at point t</a:t>
            </a:r>
            <a:r>
              <a:rPr lang="en-US" sz="2800" baseline="-25000" dirty="0"/>
              <a:t>2</a:t>
            </a:r>
            <a:r>
              <a:rPr lang="en-US" sz="2800" dirty="0"/>
              <a:t>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This process continues until our regions have too few observations to continue e.g. all regions have 5 or fewer points.</a:t>
            </a:r>
          </a:p>
        </p:txBody>
      </p:sp>
    </p:spTree>
    <p:extLst>
      <p:ext uri="{BB962C8B-B14F-4D97-AF65-F5344CB8AC3E}">
        <p14:creationId xmlns:p14="http://schemas.microsoft.com/office/powerpoint/2010/main" val="2930593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0"/>
          </a:xfrm>
        </p:spPr>
        <p:txBody>
          <a:bodyPr>
            <a:normAutofit/>
          </a:bodyPr>
          <a:lstStyle/>
          <a:p>
            <a:r>
              <a:rPr lang="en-US" sz="4000" dirty="0"/>
              <a:t>Growing a Classification Tree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8000" y="836710"/>
            <a:ext cx="8178800" cy="5519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A classification tree is very similar to a regression tree except that we try to make a prediction for a categorical rather than continuous 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For each region (or node) we predict the most common category among the training data within that region.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tree is grown (i.e. the splits are chosen) in exactly the same way as with a regression tree except that minimizing MSE no longer makes sense.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There are several possible different criteria to use such as the “</a:t>
            </a:r>
            <a:r>
              <a:rPr lang="en-US" sz="2800" dirty="0" err="1"/>
              <a:t>gini</a:t>
            </a:r>
            <a:r>
              <a:rPr lang="en-US" sz="2800" dirty="0"/>
              <a:t> index” and “cross-entropy” but the easiest one to think about is to minimize the error rate.</a:t>
            </a:r>
          </a:p>
        </p:txBody>
      </p:sp>
    </p:spTree>
    <p:extLst>
      <p:ext uri="{BB962C8B-B14F-4D97-AF65-F5344CB8AC3E}">
        <p14:creationId xmlns:p14="http://schemas.microsoft.com/office/powerpoint/2010/main" val="205174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284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Basics of Decision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Regression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Classification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Pruning Trees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Trees vs. Linear Models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Advantages and Disadvantages of Trees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Ensembles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Bagging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Random forests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5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Gini Index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6962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Gini Index for rectangle </a:t>
            </a:r>
            <a:r>
              <a:rPr lang="en-US" i="1"/>
              <a:t>A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1066800" y="3200400"/>
            <a:ext cx="7616825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lvl="0" indent="-517525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i="1"/>
              <a:t>p</a:t>
            </a:r>
            <a:r>
              <a:rPr lang="en-US"/>
              <a:t> 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/>
              <a:t>m</a:t>
            </a:r>
            <a:r>
              <a:rPr lang="en-US"/>
              <a:t> classes)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547688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I(A) = 0 when all cases belong to same class</a:t>
            </a:r>
            <a:endParaRPr/>
          </a:p>
          <a:p>
            <a:pPr marL="547688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/>
              <a:t>Max value when all classes are equally represented (= 0.50 in binary case)</a:t>
            </a: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 sz="180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902" y="2197100"/>
            <a:ext cx="6950075" cy="100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0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Gini Index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Google Shape;215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14400" y="1447800"/>
                <a:ext cx="7696200" cy="16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73050" lvl="0" indent="-273050" algn="l" rtl="0">
                  <a:spcBef>
                    <a:spcPts val="0"/>
                  </a:spcBef>
                  <a:spcAft>
                    <a:spcPts val="0"/>
                  </a:spcAft>
                  <a:buSzPts val="2210"/>
                  <a:buFont typeface="Noto Sans Symbols"/>
                  <a:buNone/>
                </a:pPr>
                <a:r>
                  <a:rPr lang="en-US" dirty="0"/>
                  <a:t>Gini Index for two classes</a:t>
                </a:r>
              </a:p>
              <a:p>
                <a:pPr marL="273050" lvl="0" indent="-273050" algn="l" rtl="0">
                  <a:spcBef>
                    <a:spcPts val="0"/>
                  </a:spcBef>
                  <a:spcAft>
                    <a:spcPts val="0"/>
                  </a:spcAft>
                  <a:buSzPts val="2210"/>
                  <a:buFont typeface="Noto Sans Symbols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15" name="Google Shape;215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1447800"/>
                <a:ext cx="7696200" cy="1676400"/>
              </a:xfrm>
              <a:prstGeom prst="rect">
                <a:avLst/>
              </a:prstGeom>
              <a:blipFill>
                <a:blip r:embed="rId3"/>
                <a:stretch>
                  <a:fillRect l="-1425" t="-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D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9" y="2657083"/>
            <a:ext cx="3143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/>
              <p14:cNvContentPartPr/>
              <p14:nvPr/>
            </p14:nvContentPartPr>
            <p14:xfrm>
              <a:off x="3436938" y="2616200"/>
              <a:ext cx="2268537" cy="1624013"/>
            </p14:xfrm>
          </p:contentPart>
        </mc:Choice>
        <mc:Fallback xmlns="">
          <p:pic>
            <p:nvPicPr>
              <p:cNvPr id="2" name="Рукописный ввод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0095" y="2608635"/>
                <a:ext cx="2287625" cy="164202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199" y="2760662"/>
            <a:ext cx="4029813" cy="35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2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Gini Index for regression tree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Google Shape;215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14400" y="1447800"/>
                <a:ext cx="7696200" cy="167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 the set of values in  rectangular A</a:t>
                </a:r>
                <a:endParaRPr lang="ru-RU" dirty="0"/>
              </a:p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15" name="Google Shape;215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1447800"/>
                <a:ext cx="7696200" cy="167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/>
              <p14:cNvContentPartPr/>
              <p14:nvPr/>
            </p14:nvContentPartPr>
            <p14:xfrm>
              <a:off x="3436938" y="2616200"/>
              <a:ext cx="2268537" cy="1624013"/>
            </p14:xfrm>
          </p:contentPart>
        </mc:Choice>
        <mc:Fallback xmlns="">
          <p:pic>
            <p:nvPicPr>
              <p:cNvPr id="2" name="Рукописный ввод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095" y="2608635"/>
                <a:ext cx="2287625" cy="1642026"/>
              </a:xfrm>
              <a:prstGeom prst="rect">
                <a:avLst/>
              </a:prstGeom>
            </p:spPr>
          </p:pic>
        </mc:Fallback>
      </mc:AlternateContent>
      <p:pic>
        <p:nvPicPr>
          <p:cNvPr id="2049" name="Picture 1" descr="— xjl &#10;i-1 5-1 &#10;j=l &#10;2n &#10;When the income (or wealth) distribution is given as a continuous probability d &#10;again half of the relative mean absolute difference: &#10;1 &#10;— yl dc dy 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9"/>
          <a:stretch/>
        </p:blipFill>
        <p:spPr bwMode="auto">
          <a:xfrm>
            <a:off x="814191" y="2659063"/>
            <a:ext cx="7334250" cy="168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81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Gini Index for regression tree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Google Shape;215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14400" y="1447799"/>
                <a:ext cx="7696200" cy="45646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r>
                  <a:rPr lang="en-US" dirty="0"/>
                  <a:t>Properties for Gini index </a:t>
                </a:r>
              </a:p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endParaRPr lang="en-US" dirty="0"/>
              </a:p>
              <a:p>
                <a:pPr marL="597535" indent="-457200">
                  <a:buSzPts val="2210"/>
                </a:pPr>
                <a:r>
                  <a:rPr lang="en-US" dirty="0"/>
                  <a:t>does not depend on multiplication of the values  by any constant</a:t>
                </a:r>
                <a:r>
                  <a:rPr lang="ru-RU" dirty="0"/>
                  <a:t>:</a:t>
                </a:r>
                <a:endParaRPr lang="en-US" dirty="0"/>
              </a:p>
              <a:p>
                <a:pPr marL="140335" indent="0">
                  <a:buSzPts val="221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597535" indent="-457200">
                  <a:buSzPts val="2210"/>
                </a:pPr>
                <a:endParaRPr lang="en-US" dirty="0"/>
              </a:p>
              <a:p>
                <a:pPr marL="597535" indent="-457200">
                  <a:buSzPts val="2210"/>
                </a:pPr>
                <a:r>
                  <a:rPr lang="en-US" dirty="0"/>
                  <a:t>depends on shift of the values by constant</a:t>
                </a:r>
              </a:p>
              <a:p>
                <a:pPr marL="140335" indent="0">
                  <a:buSzPts val="221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endParaRPr lang="ru-RU" dirty="0"/>
              </a:p>
              <a:p>
                <a:pPr marL="273050" lvl="0" indent="-132715" algn="l" rtl="0">
                  <a:spcBef>
                    <a:spcPts val="575"/>
                  </a:spcBef>
                  <a:spcAft>
                    <a:spcPts val="0"/>
                  </a:spcAft>
                  <a:buSzPts val="221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15" name="Google Shape;215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14400" y="1447799"/>
                <a:ext cx="7696200" cy="4564693"/>
              </a:xfrm>
              <a:prstGeom prst="rect">
                <a:avLst/>
              </a:prstGeom>
              <a:blipFill>
                <a:blip r:embed="rId3"/>
                <a:stretch>
                  <a:fillRect r="-35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/>
              <p14:cNvContentPartPr/>
              <p14:nvPr/>
            </p14:nvContentPartPr>
            <p14:xfrm>
              <a:off x="3436938" y="2616200"/>
              <a:ext cx="2268537" cy="1624013"/>
            </p14:xfrm>
          </p:contentPart>
        </mc:Choice>
        <mc:Fallback xmlns="">
          <p:pic>
            <p:nvPicPr>
              <p:cNvPr id="2" name="Рукописный ввод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095" y="2608635"/>
                <a:ext cx="2287625" cy="16420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1871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Entropy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914400" y="3810000"/>
            <a:ext cx="7086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lvl="0" indent="-51752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i="1"/>
              <a:t>p</a:t>
            </a:r>
            <a:r>
              <a:rPr lang="en-US"/>
              <a:t> 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/>
              <a:t>m </a:t>
            </a:r>
            <a:r>
              <a:rPr lang="en-US"/>
              <a:t>cla</a:t>
            </a:r>
            <a:r>
              <a:rPr lang="en-US" i="1"/>
              <a:t>sses</a:t>
            </a:r>
            <a:r>
              <a:rPr lang="en-US"/>
              <a:t>) </a:t>
            </a:r>
            <a:endParaRPr i="1"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Char char="⚫"/>
            </a:pPr>
            <a:r>
              <a:rPr lang="en-US"/>
              <a:t>Entropy ranges between 0 (most pure) and log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(equal representation of classes)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2"/>
          </p:nvPr>
        </p:nvSpPr>
        <p:spPr>
          <a:xfrm>
            <a:off x="990600" y="1447800"/>
            <a:ext cx="7693025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524000"/>
            <a:ext cx="6553200" cy="174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230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Orange Juice Preference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762000" y="1016794"/>
            <a:ext cx="8153400" cy="5043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2209800"/>
            <a:ext cx="1828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Training Error Rate = 14.75%</a:t>
            </a:r>
          </a:p>
          <a:p>
            <a:pPr>
              <a:spcBef>
                <a:spcPct val="50000"/>
              </a:spcBef>
            </a:pPr>
            <a:r>
              <a:rPr lang="en-US" dirty="0"/>
              <a:t>Test Error             Rate = 23.6%</a:t>
            </a:r>
          </a:p>
        </p:txBody>
      </p:sp>
    </p:spTree>
    <p:extLst>
      <p:ext uri="{BB962C8B-B14F-4D97-AF65-F5344CB8AC3E}">
        <p14:creationId xmlns:p14="http://schemas.microsoft.com/office/powerpoint/2010/main" val="236756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Improving Tree Accuracy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417638"/>
            <a:ext cx="80010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A large tree (i.e. one with many terminal nodes) may tend to over fit the training data in a similar way to neural networks without a weight decay.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Generally, we can improve accuracy by “pruning” the tree i.e. cutting off some of the terminal nodes.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How do we know how far back to prune the tree? We use </a:t>
            </a:r>
            <a:r>
              <a:rPr lang="en-US" sz="2800" b="1" u="sng" dirty="0"/>
              <a:t>cross validation </a:t>
            </a:r>
            <a:r>
              <a:rPr lang="en-US" sz="2800" dirty="0"/>
              <a:t>to see which tree has the lowest error rate. </a:t>
            </a:r>
          </a:p>
        </p:txBody>
      </p:sp>
    </p:spTree>
    <p:extLst>
      <p:ext uri="{BB962C8B-B14F-4D97-AF65-F5344CB8AC3E}">
        <p14:creationId xmlns:p14="http://schemas.microsoft.com/office/powerpoint/2010/main" val="477429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853680" cy="1397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minimum cross validation error occurs at a tree size of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9" y="2443480"/>
            <a:ext cx="6360161" cy="44145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698240" y="2443480"/>
            <a:ext cx="0" cy="3997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17638"/>
            <a:ext cx="7548880" cy="4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8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Baseball Players’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36999" cy="4932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Cross Validation indicated that the minimum MSE is when the tree size is three (i.e. the number of leaf nodes is 3)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9" y="2044700"/>
            <a:ext cx="4009473" cy="36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Partitioning Up the Predictor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make predictions in a regression problem is to divide the predictor space (i.e. all the possible values for for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 into distinct regions, say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endParaRPr lang="en-US" baseline="-25000" dirty="0"/>
          </a:p>
          <a:p>
            <a:endParaRPr lang="en-US" baseline="-25000" dirty="0"/>
          </a:p>
          <a:p>
            <a:endParaRPr lang="en-US" dirty="0"/>
          </a:p>
          <a:p>
            <a:r>
              <a:rPr lang="en-US" dirty="0"/>
              <a:t>Then for every X that falls in a particular region (say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) we make the same prediction,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42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Orange Juice Preference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241" r="4366" b="12138"/>
          <a:stretch>
            <a:fillRect/>
          </a:stretch>
        </p:blipFill>
        <p:spPr bwMode="auto">
          <a:xfrm>
            <a:off x="3155853" y="2784475"/>
            <a:ext cx="5791200" cy="3508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304800" y="1905000"/>
            <a:ext cx="3810000" cy="2211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8600" y="4538663"/>
            <a:ext cx="23622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Full Tree Training Error Rate = 14.75%</a:t>
            </a:r>
          </a:p>
          <a:p>
            <a:pPr>
              <a:spcBef>
                <a:spcPct val="50000"/>
              </a:spcBef>
            </a:pPr>
            <a:r>
              <a:rPr lang="en-US" dirty="0"/>
              <a:t>Full Tree Test Error Rate = 23.6%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008880" y="1600200"/>
            <a:ext cx="352552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Pruned Tree</a:t>
            </a:r>
          </a:p>
          <a:p>
            <a:pPr>
              <a:spcBef>
                <a:spcPct val="50000"/>
              </a:spcBef>
            </a:pPr>
            <a:r>
              <a:rPr lang="en-US" dirty="0"/>
              <a:t>CV Tree Error Rate = 22.5%</a:t>
            </a:r>
          </a:p>
        </p:txBody>
      </p:sp>
    </p:spTree>
    <p:extLst>
      <p:ext uri="{BB962C8B-B14F-4D97-AF65-F5344CB8AC3E}">
        <p14:creationId xmlns:p14="http://schemas.microsoft.com/office/powerpoint/2010/main" val="440301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Overfitting &amp; instability produce poor predictive performance – past a certain point in tree complexity, the error rate on new data starts to increase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1" name="Google Shape;321;p42" descr="CT-overfit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1905000"/>
            <a:ext cx="5883275" cy="362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29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Trees vs. Linear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model is better?</a:t>
            </a:r>
          </a:p>
          <a:p>
            <a:pPr lvl="1"/>
            <a:r>
              <a:rPr lang="en-US" dirty="0"/>
              <a:t>If the relationship between the predictors and response is linear, then classical linear models such as linear regression would outperform regression trees</a:t>
            </a:r>
          </a:p>
          <a:p>
            <a:pPr lvl="1"/>
            <a:r>
              <a:rPr lang="en-US" dirty="0"/>
              <a:t>On the other hand, if the relationship between the predictors is non-linear, then decision trees would outperform classical approaches</a:t>
            </a:r>
          </a:p>
        </p:txBody>
      </p:sp>
    </p:spTree>
    <p:extLst>
      <p:ext uri="{BB962C8B-B14F-4D97-AF65-F5344CB8AC3E}">
        <p14:creationId xmlns:p14="http://schemas.microsoft.com/office/powerpoint/2010/main" val="429407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Trees vs. Linear Model: Classification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240215" cy="4876800"/>
          </a:xfrm>
        </p:spPr>
        <p:txBody>
          <a:bodyPr>
            <a:noAutofit/>
          </a:bodyPr>
          <a:lstStyle/>
          <a:p>
            <a:r>
              <a:rPr lang="en-US" sz="2800" dirty="0"/>
              <a:t>Top row: the true decision boundary is linear</a:t>
            </a:r>
          </a:p>
          <a:p>
            <a:pPr lvl="1"/>
            <a:r>
              <a:rPr lang="en-US" dirty="0"/>
              <a:t>Left: linear model (good)</a:t>
            </a:r>
          </a:p>
          <a:p>
            <a:pPr lvl="1"/>
            <a:r>
              <a:rPr lang="en-US" dirty="0"/>
              <a:t>Right: decision tree </a:t>
            </a:r>
          </a:p>
          <a:p>
            <a:endParaRPr lang="en-US" sz="2800" dirty="0"/>
          </a:p>
          <a:p>
            <a:r>
              <a:rPr lang="en-US" sz="2800" dirty="0"/>
              <a:t>Bottom row: the true decision boundary is non-linear</a:t>
            </a:r>
          </a:p>
          <a:p>
            <a:pPr lvl="1"/>
            <a:r>
              <a:rPr lang="en-US" dirty="0"/>
              <a:t>Left: linear model </a:t>
            </a:r>
          </a:p>
          <a:p>
            <a:pPr lvl="1"/>
            <a:r>
              <a:rPr lang="en-US" dirty="0"/>
              <a:t>Right: decision tree (good)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1925319"/>
            <a:ext cx="3870960" cy="376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5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Pros and Cons of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6265"/>
            <a:ext cx="8229600" cy="5753686"/>
          </a:xfrm>
        </p:spPr>
        <p:txBody>
          <a:bodyPr>
            <a:noAutofit/>
          </a:bodyPr>
          <a:lstStyle/>
          <a:p>
            <a:r>
              <a:rPr lang="en-US" sz="2800" dirty="0"/>
              <a:t>Pros: </a:t>
            </a:r>
          </a:p>
          <a:p>
            <a:pPr lvl="1"/>
            <a:r>
              <a:rPr lang="en-US" dirty="0"/>
              <a:t>Trees are very easy to explain to people (probably even easier than linear regression)</a:t>
            </a:r>
          </a:p>
          <a:p>
            <a:pPr lvl="1"/>
            <a:r>
              <a:rPr lang="en-US" dirty="0"/>
              <a:t>Trees can be plotted graphically, and are easily interpreted even by non-expert</a:t>
            </a:r>
          </a:p>
          <a:p>
            <a:pPr lvl="1"/>
            <a:r>
              <a:rPr lang="en-US" dirty="0"/>
              <a:t>They work fine on both classification and regression problems</a:t>
            </a:r>
          </a:p>
          <a:p>
            <a:pPr lvl="1"/>
            <a:endParaRPr lang="en-US" dirty="0"/>
          </a:p>
          <a:p>
            <a:r>
              <a:rPr lang="en-US" sz="2800" dirty="0"/>
              <a:t>Cons:</a:t>
            </a:r>
          </a:p>
          <a:p>
            <a:pPr lvl="1"/>
            <a:r>
              <a:rPr lang="en-US" dirty="0"/>
              <a:t>Trees don’t have the same prediction accuracy as some of the more complicated approaches that we examine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1239739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Bagging</a:t>
            </a:r>
          </a:p>
          <a:p>
            <a:pPr lvl="1">
              <a:buNone/>
            </a:pPr>
            <a:r>
              <a:rPr lang="en-US" dirty="0"/>
              <a:t>Bootstrapping</a:t>
            </a:r>
          </a:p>
          <a:p>
            <a:pPr lvl="1">
              <a:buNone/>
            </a:pPr>
            <a:r>
              <a:rPr lang="en-US" dirty="0"/>
              <a:t>Bagging for Regression Trees</a:t>
            </a:r>
          </a:p>
          <a:p>
            <a:pPr lvl="1">
              <a:buNone/>
            </a:pPr>
            <a:r>
              <a:rPr lang="en-US" dirty="0"/>
              <a:t>Bagging for Classification Trees</a:t>
            </a:r>
          </a:p>
          <a:p>
            <a:pPr lvl="1">
              <a:buNone/>
            </a:pPr>
            <a:r>
              <a:rPr lang="en-US" dirty="0"/>
              <a:t>Out-of-Bag Error Estimation</a:t>
            </a:r>
          </a:p>
          <a:p>
            <a:pPr lvl="1">
              <a:buNone/>
            </a:pPr>
            <a:r>
              <a:rPr lang="en-US" dirty="0"/>
              <a:t>Variable Importance: Relative Influence Plots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Random Forests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36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660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Decision trees discussed earlier suffer from </a:t>
            </a:r>
            <a:r>
              <a:rPr lang="en-US" u="sng" dirty="0"/>
              <a:t>high variance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If we randomly split the training data into 2 parts, and fit decision trees on both parts, the results could be quite different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We would like to have models with low variance</a:t>
            </a:r>
          </a:p>
          <a:p>
            <a:endParaRPr lang="en-US" dirty="0"/>
          </a:p>
          <a:p>
            <a:r>
              <a:rPr lang="en-US" dirty="0"/>
              <a:t>To solve this problem, we can use </a:t>
            </a:r>
            <a:r>
              <a:rPr lang="en-US" u="sng" dirty="0"/>
              <a:t>bagging</a:t>
            </a:r>
            <a:r>
              <a:rPr lang="en-US" dirty="0"/>
              <a:t> (</a:t>
            </a:r>
            <a:r>
              <a:rPr lang="en-US" b="1" i="1" u="sng" dirty="0"/>
              <a:t>b</a:t>
            </a:r>
            <a:r>
              <a:rPr lang="en-US" dirty="0"/>
              <a:t>ootstrap </a:t>
            </a:r>
            <a:r>
              <a:rPr lang="en-US" b="1" i="1" u="sng" dirty="0"/>
              <a:t>agg</a:t>
            </a:r>
            <a:r>
              <a:rPr lang="en-US" dirty="0"/>
              <a:t>regat</a:t>
            </a:r>
            <a:r>
              <a:rPr lang="en-US" b="1" i="1" u="sng" dirty="0"/>
              <a:t>ing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1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Bootstrapping is simple!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50" y="956603"/>
            <a:ext cx="86868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Resampling of the observed dataset (and of equal size to the observed dataset), each of which is obtained by random sampling with replacement from the original dataset.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4206" y="2981325"/>
            <a:ext cx="41243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68043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What is bagging?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04775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Bagging is an extremely powerful idea based on two things: </a:t>
            </a:r>
          </a:p>
          <a:p>
            <a:pPr lvl="1"/>
            <a:r>
              <a:rPr lang="en-US" dirty="0"/>
              <a:t>Averaging: reduces variance!</a:t>
            </a:r>
          </a:p>
          <a:p>
            <a:pPr lvl="1"/>
            <a:r>
              <a:rPr lang="en-US" dirty="0"/>
              <a:t>Bootstrapping: plenty of training datasets! </a:t>
            </a:r>
          </a:p>
          <a:p>
            <a:r>
              <a:rPr lang="en-US" dirty="0"/>
              <a:t>Why does averaging reduces variance?</a:t>
            </a:r>
          </a:p>
          <a:p>
            <a:pPr lvl="1"/>
            <a:r>
              <a:rPr lang="en-US" dirty="0"/>
              <a:t>Averaging a set of observations reduces variance. Recall that given a set of n independent observations Z</a:t>
            </a:r>
            <a:r>
              <a:rPr lang="en-US" baseline="-25000" dirty="0"/>
              <a:t>1</a:t>
            </a:r>
            <a:r>
              <a:rPr lang="en-US" dirty="0"/>
              <a:t>, …, Z</a:t>
            </a:r>
            <a:r>
              <a:rPr lang="en-US" baseline="-25000" dirty="0"/>
              <a:t>n</a:t>
            </a:r>
            <a:r>
              <a:rPr lang="en-US" dirty="0"/>
              <a:t>, each with variance    ,  the variance of the mean        of the observations is given by </a:t>
            </a:r>
          </a:p>
          <a:p>
            <a:pPr lvl="1"/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4489450" y="5573713"/>
          <a:ext cx="271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440" imgH="155160" progId="Equation.3">
                  <p:embed/>
                </p:oleObj>
              </mc:Choice>
              <mc:Fallback>
                <p:oleObj name="Equation" r:id="rId2" imgW="100440" imgH="15516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573713"/>
                        <a:ext cx="271463" cy="3905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419600" y="4724400"/>
          <a:ext cx="315120" cy="314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1880" imgH="191880" progId="Equation.3">
                  <p:embed/>
                </p:oleObj>
              </mc:Choice>
              <mc:Fallback>
                <p:oleObj name="Equation" r:id="rId4" imgW="191880" imgH="19188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724400"/>
                        <a:ext cx="315120" cy="314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2238375" y="43751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440" imgH="155160" progId="Equation.3">
                  <p:embed/>
                </p:oleObj>
              </mc:Choice>
              <mc:Fallback>
                <p:oleObj name="Equation" r:id="rId6" imgW="100440" imgH="15516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4375150"/>
                        <a:ext cx="176213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2390775" y="45275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440" imgH="155160" progId="Equation.3">
                  <p:embed/>
                </p:oleObj>
              </mc:Choice>
              <mc:Fallback>
                <p:oleObj name="Equation" r:id="rId8" imgW="100440" imgH="155160" progId="Equation.3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527550"/>
                        <a:ext cx="176213" cy="255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7215210" y="4315994"/>
          <a:ext cx="226599" cy="302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6800" imgH="191880" progId="Equation.3">
                  <p:embed/>
                </p:oleObj>
              </mc:Choice>
              <mc:Fallback>
                <p:oleObj name="Equation" r:id="rId10" imgW="136800" imgH="19188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210" y="4315994"/>
                        <a:ext cx="226599" cy="3024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2566988" y="5147871"/>
          <a:ext cx="442948" cy="42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19680" imgH="301680" progId="Equation.DSMT4">
                  <p:embed/>
                </p:oleObj>
              </mc:Choice>
              <mc:Fallback>
                <p:oleObj name="Equation" r:id="rId12" imgW="319680" imgH="301680" progId="Equation.DSMT4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5147871"/>
                        <a:ext cx="442948" cy="4258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99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How does bagging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Generate B different bootstrapped training datasets</a:t>
            </a:r>
          </a:p>
          <a:p>
            <a:endParaRPr lang="en-US" dirty="0"/>
          </a:p>
          <a:p>
            <a:r>
              <a:rPr lang="en-US" dirty="0"/>
              <a:t>Train the statistical learning method on each of the B training datasets, and obtain the prediction </a:t>
            </a:r>
          </a:p>
          <a:p>
            <a:endParaRPr lang="en-US" dirty="0"/>
          </a:p>
          <a:p>
            <a:r>
              <a:rPr lang="en-US" dirty="0"/>
              <a:t>For prediction:</a:t>
            </a:r>
          </a:p>
          <a:p>
            <a:pPr lvl="1"/>
            <a:r>
              <a:rPr lang="en-US" dirty="0"/>
              <a:t>Regression: average all predictions from all B trees</a:t>
            </a:r>
          </a:p>
          <a:p>
            <a:pPr lvl="1"/>
            <a:r>
              <a:rPr lang="en-US" dirty="0"/>
              <a:t>Classification: majority vote among all B 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Regression Trees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05058"/>
            <a:ext cx="8229600" cy="4525963"/>
          </a:xfrm>
        </p:spPr>
        <p:txBody>
          <a:bodyPr/>
          <a:lstStyle/>
          <a:p>
            <a:r>
              <a:rPr lang="en-US" dirty="0"/>
              <a:t>Suppose for example we have two regions R</a:t>
            </a:r>
            <a:r>
              <a:rPr lang="en-US" baseline="-25000" dirty="0"/>
              <a:t>1</a:t>
            </a:r>
            <a:r>
              <a:rPr lang="en-US" dirty="0"/>
              <a:t> and R</a:t>
            </a:r>
            <a:r>
              <a:rPr lang="en-US" baseline="-25000" dirty="0"/>
              <a:t>2</a:t>
            </a:r>
            <a:r>
              <a:rPr lang="en-US" dirty="0"/>
              <a:t> with</a:t>
            </a:r>
          </a:p>
          <a:p>
            <a:endParaRPr lang="en-US" dirty="0"/>
          </a:p>
          <a:p>
            <a:r>
              <a:rPr lang="en-US" dirty="0"/>
              <a:t>Then for any value of X such that             we would predict 10, otherwise if            we would predict 20. </a:t>
            </a: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464555"/>
              </p:ext>
            </p:extLst>
          </p:nvPr>
        </p:nvGraphicFramePr>
        <p:xfrm>
          <a:off x="3048000" y="1600200"/>
          <a:ext cx="1879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392" imgH="241195" progId="Equation.3">
                  <p:embed/>
                </p:oleObj>
              </mc:Choice>
              <mc:Fallback>
                <p:oleObj name="Equation" r:id="rId2" imgW="939392" imgH="241195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600200"/>
                        <a:ext cx="1879600" cy="482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636845"/>
              </p:ext>
            </p:extLst>
          </p:nvPr>
        </p:nvGraphicFramePr>
        <p:xfrm>
          <a:off x="6380285" y="2743200"/>
          <a:ext cx="88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4114" imgH="215713" progId="Equation.3">
                  <p:embed/>
                </p:oleObj>
              </mc:Choice>
              <mc:Fallback>
                <p:oleObj name="Equation" r:id="rId4" imgW="444114" imgH="215713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285" y="2743200"/>
                        <a:ext cx="8890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1512"/>
              </p:ext>
            </p:extLst>
          </p:nvPr>
        </p:nvGraphicFramePr>
        <p:xfrm>
          <a:off x="5910385" y="3296920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696" imgH="215806" progId="Equation.3">
                  <p:embed/>
                </p:oleObj>
              </mc:Choice>
              <mc:Fallback>
                <p:oleObj name="Equation" r:id="rId6" imgW="469696" imgH="215806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385" y="3296920"/>
                        <a:ext cx="93980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29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Bagging for Regression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 B regression trees using  B bootstrapped training datasets</a:t>
            </a:r>
          </a:p>
          <a:p>
            <a:r>
              <a:rPr lang="en-US" dirty="0"/>
              <a:t>Average the resulting predictions</a:t>
            </a:r>
          </a:p>
          <a:p>
            <a:endParaRPr lang="en-US" dirty="0"/>
          </a:p>
          <a:p>
            <a:r>
              <a:rPr lang="en-US" dirty="0"/>
              <a:t>Note: These trees are not pruned, so each individual tree has high variance but low bias. Averaging these trees reduces variance, and thus we end up lowering both variance and bias 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8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Bagging for Classification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Construct B regression trees using  B bootstrapped training datasets</a:t>
            </a:r>
          </a:p>
          <a:p>
            <a:r>
              <a:rPr lang="en-US" dirty="0"/>
              <a:t>For prediction, there are two approaches: </a:t>
            </a:r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Record the class that each bootstrapped data set predicts and provide an overall prediction to the most commonly occurring one (majority vote).</a:t>
            </a:r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If our classifier produces probability estimates we can just average the probabilities and then predict to the class with the highest probability.</a:t>
            </a:r>
          </a:p>
          <a:p>
            <a:r>
              <a:rPr lang="en-US" dirty="0"/>
              <a:t>Both methods work well. </a:t>
            </a:r>
          </a:p>
        </p:txBody>
      </p:sp>
    </p:spTree>
    <p:extLst>
      <p:ext uri="{BB962C8B-B14F-4D97-AF65-F5344CB8AC3E}">
        <p14:creationId xmlns:p14="http://schemas.microsoft.com/office/powerpoint/2010/main" val="1338494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t="21835" r="15790" b="37469"/>
          <a:stretch>
            <a:fillRect/>
          </a:stretch>
        </p:blipFill>
        <p:spPr bwMode="auto">
          <a:xfrm>
            <a:off x="4192172" y="900332"/>
            <a:ext cx="4951828" cy="44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0332"/>
          </a:xfrm>
        </p:spPr>
        <p:txBody>
          <a:bodyPr>
            <a:normAutofit/>
          </a:bodyPr>
          <a:lstStyle/>
          <a:p>
            <a:r>
              <a:rPr lang="en-US" sz="4000" dirty="0"/>
              <a:t>A Comparison of Error Rates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4799" y="661182"/>
            <a:ext cx="4070253" cy="5695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Here the green line represents a simple majority vote approach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The purple line corresponds to averaging the probability estimates.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Both do far better than a single tree (dashed red) and get close to the Bayes error rate (dashed grey).</a:t>
            </a:r>
          </a:p>
        </p:txBody>
      </p:sp>
    </p:spTree>
    <p:extLst>
      <p:ext uri="{BB962C8B-B14F-4D97-AF65-F5344CB8AC3E}">
        <p14:creationId xmlns:p14="http://schemas.microsoft.com/office/powerpoint/2010/main" val="926894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8913"/>
          </a:xfrm>
        </p:spPr>
        <p:txBody>
          <a:bodyPr>
            <a:normAutofit/>
          </a:bodyPr>
          <a:lstStyle/>
          <a:p>
            <a:r>
              <a:rPr lang="en-US" sz="4000" dirty="0"/>
              <a:t>Example 1: Housing Data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592264"/>
            <a:ext cx="3124200" cy="4768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red line represents the test mean sum of squares using a single tree.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black line corresponds to the bagging error rate 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429000" y="1417638"/>
            <a:ext cx="5562600" cy="5265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432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dirty="0"/>
              <a:t>Example 2: Car Seat Data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162300" y="633462"/>
            <a:ext cx="5715000" cy="5408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11015" y="914400"/>
            <a:ext cx="3065585" cy="4768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red line represents the test error rate using a single tree.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The black line corresponds to the bagging error rate using majority vote while the blue line averages the probabilities.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latin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spcBef>
                <a:spcPts val="0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24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Out-of-Bag Error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Since bootstrapping involves random selection of subsets of observations to build a training data set, then the remaining non-selected part could be the testing data.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On average, each bagged tree makes use of around 2/3 of the observations, so we end up having 1/3 of the observations used for testing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12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8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Variable Importance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219" y="1181686"/>
            <a:ext cx="8665698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Bagging typically improves the accuracy over prediction using a single tree, but it is now hard to interpret the model!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We have hundreds of trees, and it is no longer clear which variables are most important to the procedure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Thus bagging improves prediction accuracy at the expense of interpretability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But, we can still get an overall summary of the importance of each predictor using Relative Influence Plots</a:t>
            </a:r>
          </a:p>
        </p:txBody>
      </p:sp>
    </p:spTree>
    <p:extLst>
      <p:ext uri="{BB962C8B-B14F-4D97-AF65-F5344CB8AC3E}">
        <p14:creationId xmlns:p14="http://schemas.microsoft.com/office/powerpoint/2010/main" val="2715383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Relative Influence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6" y="1143000"/>
            <a:ext cx="860942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do we decide which variables are most useful in predicting the response?</a:t>
            </a:r>
          </a:p>
          <a:p>
            <a:pPr lvl="1"/>
            <a:r>
              <a:rPr lang="en-US" dirty="0"/>
              <a:t>We can compute something called relative influence plots.</a:t>
            </a:r>
          </a:p>
          <a:p>
            <a:pPr lvl="1"/>
            <a:r>
              <a:rPr lang="en-US" dirty="0"/>
              <a:t>These plots give a score for each variable. </a:t>
            </a:r>
          </a:p>
          <a:p>
            <a:pPr lvl="1"/>
            <a:r>
              <a:rPr lang="en-US" dirty="0"/>
              <a:t>These scores represents the decrease in MSE when splitting on a particular variable</a:t>
            </a:r>
          </a:p>
          <a:p>
            <a:pPr lvl="1"/>
            <a:r>
              <a:rPr lang="en-US" dirty="0"/>
              <a:t>A number close to zero indicates the variable is not important and could be dropped.</a:t>
            </a:r>
          </a:p>
          <a:p>
            <a:pPr lvl="1"/>
            <a:r>
              <a:rPr lang="en-US" dirty="0"/>
              <a:t>The larger the score the more influence the variable has.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5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Example: Housing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48" y="815448"/>
            <a:ext cx="2668778" cy="554090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Median Income is by far the most important variable.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/>
              <a:t>Longitude, Latitude and Average occupancy are the next most important.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28925" r="9227" b="32980"/>
          <a:stretch>
            <a:fillRect/>
          </a:stretch>
        </p:blipFill>
        <p:spPr bwMode="auto">
          <a:xfrm>
            <a:off x="2865726" y="1958448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862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It is a very efficient statistical learning method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It builds on the idea of bagging, but it provides an improvement because it de-correlates the trees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How does it work?</a:t>
            </a:r>
          </a:p>
          <a:p>
            <a:pPr lvl="1"/>
            <a:r>
              <a:rPr lang="en-US" dirty="0"/>
              <a:t>Build a number of decision trees on bootstrapped training sample, but when building these trees, each time a split in a tree is considered, a random sample of </a:t>
            </a:r>
            <a:r>
              <a:rPr lang="en-US" i="1" dirty="0"/>
              <a:t>m</a:t>
            </a:r>
            <a:r>
              <a:rPr lang="en-US" dirty="0"/>
              <a:t> predictors is chosen as split candidates from the full set of </a:t>
            </a:r>
            <a:r>
              <a:rPr lang="en-US" i="1" dirty="0"/>
              <a:t>p</a:t>
            </a:r>
            <a:r>
              <a:rPr lang="en-US" dirty="0"/>
              <a:t> predictors (Usually	          )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5424952" y="5144997"/>
          <a:ext cx="844550" cy="41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1920" imgH="237600" progId="Equation.3">
                  <p:embed/>
                </p:oleObj>
              </mc:Choice>
              <mc:Fallback>
                <p:oleObj name="Equation" r:id="rId2" imgW="511920" imgH="23760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952" y="5144997"/>
                        <a:ext cx="844550" cy="4117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46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The General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1360" cy="49936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Here we have two predictors and five distinct regions</a:t>
            </a:r>
          </a:p>
          <a:p>
            <a:endParaRPr lang="en-US" dirty="0"/>
          </a:p>
          <a:p>
            <a:r>
              <a:rPr lang="en-US" dirty="0"/>
              <a:t>Depending on which region our new X comes from we would make one of five possible predictions for Y.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 t="15858" r="54678" b="59450"/>
          <a:stretch>
            <a:fillRect/>
          </a:stretch>
        </p:blipFill>
        <p:spPr bwMode="auto">
          <a:xfrm>
            <a:off x="3718560" y="1281113"/>
            <a:ext cx="48990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18288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22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43600" y="26670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12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781800" y="3505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9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257800" y="4191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34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553200" y="4724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894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Why are we considering a random sample of m predictors instead of all p predictors for splitting?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1600200"/>
            <a:ext cx="8475785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Suppose that we have a very strong predictor in the data set along with a number of other moderately strong predictor, then in the collection of bagged trees, most or all of them will use the very strong predictor for the first split!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All bagged trees will look similar. Hence all the predictions from the bagged trees will be highly correlated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/>
              <a:t>	Averaging many highly correlated quantities does not lead to a large variance reduction, and thus random forests “de-correlates” the bagged trees leading to more reduction in variance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3894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Random Forest with different values of “m”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3222"/>
            <a:ext cx="2734177" cy="5257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Notice when random forests are built using m = p, then this amounts simply to bagging.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399" y="1403222"/>
            <a:ext cx="5134803" cy="37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0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Trees general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66D8B-C698-4F10-9387-57914D1644A7}"/>
              </a:ext>
            </a:extLst>
          </p:cNvPr>
          <p:cNvSpPr txBox="1"/>
          <p:nvPr/>
        </p:nvSpPr>
        <p:spPr>
          <a:xfrm>
            <a:off x="356260" y="1106936"/>
            <a:ext cx="80349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Q1. Regression trees are needed:</a:t>
            </a:r>
          </a:p>
          <a:p>
            <a:r>
              <a:rPr lang="en-US" sz="2400" dirty="0"/>
              <a:t>	1. when the response variable is complex</a:t>
            </a:r>
          </a:p>
          <a:p>
            <a:r>
              <a:rPr lang="en-US" sz="2400" dirty="0"/>
              <a:t>	2. when the response variable is numeric or continuous</a:t>
            </a:r>
          </a:p>
          <a:p>
            <a:r>
              <a:rPr lang="en-US" sz="2400" dirty="0"/>
              <a:t>	3. when the response variable is a string</a:t>
            </a:r>
          </a:p>
          <a:p>
            <a:r>
              <a:rPr lang="en-US" sz="2400" dirty="0"/>
              <a:t>	4. when the response variable is binary</a:t>
            </a:r>
          </a:p>
          <a:p>
            <a:endParaRPr lang="en-US" sz="2400" dirty="0"/>
          </a:p>
          <a:p>
            <a:r>
              <a:rPr lang="en-US" sz="2400" dirty="0"/>
              <a:t>Q2. Classification trees are needed:</a:t>
            </a:r>
          </a:p>
          <a:p>
            <a:r>
              <a:rPr lang="en-US" sz="2400" dirty="0"/>
              <a:t>(Choose all that apply. None, one or more items can be chosen)</a:t>
            </a:r>
          </a:p>
          <a:p>
            <a:r>
              <a:rPr lang="en-US" sz="2400" dirty="0"/>
              <a:t>	1.  when the response variable is complex</a:t>
            </a:r>
          </a:p>
          <a:p>
            <a:r>
              <a:rPr lang="en-US" sz="2400" dirty="0"/>
              <a:t>	2.  when the response variable is numeric or continuous</a:t>
            </a:r>
          </a:p>
          <a:p>
            <a:r>
              <a:rPr lang="en-US" sz="2400" dirty="0"/>
              <a:t>	3.  when the response variable is string</a:t>
            </a:r>
          </a:p>
          <a:p>
            <a:r>
              <a:rPr lang="en-US" sz="2400" dirty="0"/>
              <a:t>	4.  are used to separate the dataset into classes</a:t>
            </a:r>
          </a:p>
          <a:p>
            <a:r>
              <a:rPr lang="en-US" sz="2400" dirty="0"/>
              <a:t>	5.  when the response variable is binary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1890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Trees general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66D8B-C698-4F10-9387-57914D1644A7}"/>
              </a:ext>
            </a:extLst>
          </p:cNvPr>
          <p:cNvSpPr txBox="1"/>
          <p:nvPr/>
        </p:nvSpPr>
        <p:spPr>
          <a:xfrm>
            <a:off x="356260" y="1106936"/>
            <a:ext cx="80349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Q3. What modules do we need to import for tree visualization?</a:t>
            </a:r>
          </a:p>
          <a:p>
            <a:r>
              <a:rPr lang="en-US" sz="2400" dirty="0"/>
              <a:t>	1. import pandas</a:t>
            </a:r>
          </a:p>
          <a:p>
            <a:r>
              <a:rPr lang="en-US" sz="2400" dirty="0"/>
              <a:t>	2. import matplotlib</a:t>
            </a:r>
          </a:p>
          <a:p>
            <a:r>
              <a:rPr lang="en-US" sz="2400" dirty="0"/>
              <a:t>	3. import seaborn</a:t>
            </a:r>
          </a:p>
          <a:p>
            <a:r>
              <a:rPr lang="en-US" sz="2400" dirty="0"/>
              <a:t>	4. from </a:t>
            </a:r>
            <a:r>
              <a:rPr lang="en-US" sz="2400" dirty="0" err="1"/>
              <a:t>sklearn.tree</a:t>
            </a:r>
            <a:r>
              <a:rPr lang="en-US" sz="2400" dirty="0"/>
              <a:t> import </a:t>
            </a:r>
            <a:r>
              <a:rPr lang="en-US" sz="2400" dirty="0" err="1"/>
              <a:t>export_graphviz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572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Trees general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66D8B-C698-4F10-9387-57914D1644A7}"/>
              </a:ext>
            </a:extLst>
          </p:cNvPr>
          <p:cNvSpPr txBox="1"/>
          <p:nvPr/>
        </p:nvSpPr>
        <p:spPr>
          <a:xfrm>
            <a:off x="356260" y="1106936"/>
            <a:ext cx="8034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Q4. What is the depth of the following tree?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72115-0736-4803-869F-1EA29E195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847"/>
            <a:ext cx="7030192" cy="2858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D3666E-7E4F-4545-806B-365AF1D3F504}"/>
              </a:ext>
            </a:extLst>
          </p:cNvPr>
          <p:cNvSpPr txBox="1"/>
          <p:nvPr/>
        </p:nvSpPr>
        <p:spPr>
          <a:xfrm>
            <a:off x="184067" y="500498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	1. 8</a:t>
            </a:r>
          </a:p>
          <a:p>
            <a:r>
              <a:rPr lang="en-CA" dirty="0"/>
              <a:t>	2. 4</a:t>
            </a:r>
          </a:p>
          <a:p>
            <a:r>
              <a:rPr lang="en-CA" dirty="0"/>
              <a:t>	3. 3</a:t>
            </a:r>
          </a:p>
          <a:p>
            <a:r>
              <a:rPr lang="en-CA" dirty="0"/>
              <a:t>	4. 15</a:t>
            </a:r>
          </a:p>
        </p:txBody>
      </p:sp>
    </p:spTree>
    <p:extLst>
      <p:ext uri="{BB962C8B-B14F-4D97-AF65-F5344CB8AC3E}">
        <p14:creationId xmlns:p14="http://schemas.microsoft.com/office/powerpoint/2010/main" val="771813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Classification tree 1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3" y="1616978"/>
            <a:ext cx="8202679" cy="3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17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1"/>
            <a:ext cx="7638376" cy="8538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Classification tree 1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2947" y="2182466"/>
                <a:ext cx="8644855" cy="4269341"/>
              </a:xfrm>
            </p:spPr>
            <p:txBody>
              <a:bodyPr>
                <a:normAutofit fontScale="92500" lnSpcReduction="10000"/>
              </a:bodyPr>
              <a:lstStyle/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Using the mid-point division, build intervals of piece-wise constancy and decision tree. The stoppage criterion is that leaves contain not less than 2 points. Use cross-entropy as an impurity measure.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Sketch your P(1) curve.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Build your prediction curve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 by applying the threshold ½ to P(1). Sketch your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77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77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Sketch your tree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Evaluate your prediction on a training set.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774" dirty="0">
                    <a:latin typeface="Georgia" panose="02040502050405020303" pitchFamily="18" charset="0"/>
                  </a:rPr>
                  <a:t> Compute the misclassification rate. </a:t>
                </a:r>
                <a:endParaRPr lang="en-US" sz="2774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2947" y="2182466"/>
                <a:ext cx="8644855" cy="4269341"/>
              </a:xfrm>
              <a:blipFill>
                <a:blip r:embed="rId2"/>
                <a:stretch>
                  <a:fillRect t="-2000" r="-16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176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5" y="419050"/>
            <a:ext cx="9135611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Текст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0652" y="1314974"/>
                <a:ext cx="7942697" cy="3537454"/>
              </a:xfrm>
            </p:spPr>
            <p:txBody>
              <a:bodyPr/>
              <a:lstStyle/>
              <a:p>
                <a:r>
                  <a:rPr lang="en-CA" sz="2774" dirty="0">
                    <a:latin typeface="Georgia" panose="02040502050405020303" pitchFamily="18" charset="0"/>
                  </a:rPr>
                  <a:t>Consider a regression tree with one observation per leaf. What is its </a:t>
                </a:r>
                <a:r>
                  <a:rPr lang="en-CA" sz="2774" dirty="0" err="1">
                    <a:latin typeface="Georgia" panose="02040502050405020303" pitchFamily="18" charset="0"/>
                  </a:rPr>
                  <a:t>trainRSS</a:t>
                </a:r>
                <a:r>
                  <a:rPr lang="en-CA" sz="2774" dirty="0">
                    <a:latin typeface="Georgia" panose="02040502050405020303" pitchFamily="18" charset="0"/>
                  </a:rPr>
                  <a:t>?</a:t>
                </a:r>
              </a:p>
              <a:p>
                <a:r>
                  <a:rPr lang="en-CA" sz="2774" dirty="0">
                    <a:latin typeface="Georgia" panose="02040502050405020303" pitchFamily="18" charset="0"/>
                  </a:rPr>
                  <a:t> 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0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1/2</a:t>
                </a:r>
              </a:p>
              <a:p>
                <a:pPr marL="453017" indent="-453017">
                  <a:buFont typeface="+mj-lt"/>
                  <a:buAutoNum type="alphaUcPeriod"/>
                </a:pPr>
                <a:r>
                  <a:rPr lang="en-CA" sz="2774" dirty="0">
                    <a:latin typeface="Georgia" panose="02040502050405020303" pitchFamily="18" charset="0"/>
                  </a:rPr>
                  <a:t>1</a:t>
                </a:r>
              </a:p>
              <a:p>
                <a:pPr marL="453017" indent="-453017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CA" sz="2774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CA" sz="2774" dirty="0">
                    <a:latin typeface="Georgia" panose="02040502050405020303" pitchFamily="18" charset="0"/>
                  </a:rPr>
                  <a:t> </a:t>
                </a:r>
              </a:p>
              <a:p>
                <a:endParaRPr lang="en-US" sz="3567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Текс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0652" y="1314974"/>
                <a:ext cx="7942697" cy="3537454"/>
              </a:xfrm>
              <a:blipFill>
                <a:blip r:embed="rId2"/>
                <a:stretch>
                  <a:fillRect l="-1459" t="-1897" r="-24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58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8446" y="1012974"/>
            <a:ext cx="8607105" cy="5184200"/>
          </a:xfrm>
        </p:spPr>
        <p:txBody>
          <a:bodyPr>
            <a:normAutofit lnSpcReduction="10000"/>
          </a:bodyPr>
          <a:lstStyle/>
          <a:p>
            <a:r>
              <a:rPr lang="en-CA" sz="1982" dirty="0">
                <a:latin typeface="Georgia" panose="02040502050405020303" pitchFamily="18" charset="0"/>
              </a:rPr>
              <a:t>Consider the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following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code</a:t>
            </a:r>
            <a:r>
              <a:rPr lang="ru-RU" sz="1982" dirty="0">
                <a:latin typeface="Georgia" panose="02040502050405020303" pitchFamily="18" charset="0"/>
              </a:rPr>
              <a:t>:</a:t>
            </a:r>
            <a:endParaRPr lang="en-US" sz="1982" dirty="0">
              <a:latin typeface="Georgia" panose="02040502050405020303" pitchFamily="18" charset="0"/>
            </a:endParaRPr>
          </a:p>
          <a:p>
            <a:endParaRPr lang="x-none" sz="1982" dirty="0"/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 sklearn.tree import DecisionTreeRegressor</a:t>
            </a:r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regressor = DecisionTreeRegressor(random_state = 0)</a:t>
            </a:r>
          </a:p>
          <a:p>
            <a:r>
              <a:rPr lang="ru-RU" sz="1982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regressor.fit(X, y)</a:t>
            </a:r>
            <a:endParaRPr lang="en-US" sz="1982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1982" dirty="0"/>
          </a:p>
          <a:p>
            <a:r>
              <a:rPr lang="ru-RU" sz="1982" dirty="0" err="1">
                <a:latin typeface="Georgia" panose="02040502050405020303" pitchFamily="18" charset="0"/>
              </a:rPr>
              <a:t>What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does </a:t>
            </a:r>
            <a:r>
              <a:rPr lang="ru-RU" sz="1982" dirty="0" err="1">
                <a:solidFill>
                  <a:srgbClr val="0000FF"/>
                </a:solidFill>
                <a:latin typeface="Georgia" panose="02040502050405020303" pitchFamily="18" charset="0"/>
              </a:rPr>
              <a:t>random_state</a:t>
            </a:r>
            <a:r>
              <a:rPr lang="ru-RU" sz="1982" dirty="0">
                <a:solidFill>
                  <a:srgbClr val="0000FF"/>
                </a:solidFill>
                <a:latin typeface="Georgia" panose="02040502050405020303" pitchFamily="18" charset="0"/>
              </a:rPr>
              <a:t> = </a:t>
            </a:r>
            <a:r>
              <a:rPr lang="ru-RU" sz="1982" dirty="0">
                <a:latin typeface="Georgia" panose="02040502050405020303" pitchFamily="18" charset="0"/>
              </a:rPr>
              <a:t>0 </a:t>
            </a:r>
            <a:r>
              <a:rPr lang="en-CA" sz="1982" dirty="0">
                <a:latin typeface="Georgia" panose="02040502050405020303" pitchFamily="18" charset="0"/>
              </a:rPr>
              <a:t>mean </a:t>
            </a:r>
            <a:r>
              <a:rPr lang="ru-RU" sz="1982" dirty="0" err="1">
                <a:latin typeface="Georgia" panose="02040502050405020303" pitchFamily="18" charset="0"/>
              </a:rPr>
              <a:t>in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solidFill>
                  <a:srgbClr val="0000FF"/>
                </a:solidFill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constructor?</a:t>
            </a:r>
          </a:p>
          <a:p>
            <a:r>
              <a:rPr lang="en-CA" sz="1982" dirty="0">
                <a:latin typeface="Georgia" panose="02040502050405020303" pitchFamily="18" charset="0"/>
              </a:rPr>
              <a:t> </a:t>
            </a:r>
            <a:endParaRPr lang="en-US" sz="1982" dirty="0"/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A randomly </a:t>
            </a:r>
            <a:r>
              <a:rPr lang="ru-RU" sz="1982" dirty="0" err="1">
                <a:latin typeface="Georgia" panose="02040502050405020303" pitchFamily="18" charset="0"/>
              </a:rPr>
              <a:t>generated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dataset</a:t>
            </a:r>
            <a:r>
              <a:rPr lang="en-CA" sz="1982" dirty="0">
                <a:latin typeface="Georgia" panose="02040502050405020303" pitchFamily="18" charset="0"/>
              </a:rPr>
              <a:t> will be used.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dataset that will be later given to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 object, </a:t>
            </a:r>
            <a:r>
              <a:rPr lang="ru-RU" sz="1982" dirty="0" err="1">
                <a:latin typeface="Georgia" panose="02040502050405020303" pitchFamily="18" charset="0"/>
              </a:rPr>
              <a:t>will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be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used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without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random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sorting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dataset that will be later given to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 object, </a:t>
            </a:r>
            <a:r>
              <a:rPr lang="ru-RU" sz="1982" dirty="0" err="1">
                <a:latin typeface="Georgia" panose="02040502050405020303" pitchFamily="18" charset="0"/>
              </a:rPr>
              <a:t>will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ru-RU" sz="1982" dirty="0" err="1">
                <a:latin typeface="Georgia" panose="02040502050405020303" pitchFamily="18" charset="0"/>
              </a:rPr>
              <a:t>be</a:t>
            </a:r>
            <a:r>
              <a:rPr lang="ru-RU" sz="1982" dirty="0">
                <a:latin typeface="Georgia" panose="02040502050405020303" pitchFamily="18" charset="0"/>
              </a:rPr>
              <a:t> </a:t>
            </a:r>
            <a:r>
              <a:rPr lang="en-CA" sz="1982" dirty="0">
                <a:latin typeface="Georgia" panose="02040502050405020303" pitchFamily="18" charset="0"/>
              </a:rPr>
              <a:t>randomly sorted</a:t>
            </a:r>
            <a:endParaRPr lang="en-US" sz="1982" dirty="0">
              <a:latin typeface="Georgia" panose="02040502050405020303" pitchFamily="18" charset="0"/>
            </a:endParaRPr>
          </a:p>
          <a:p>
            <a:pPr marL="453017" indent="-453017">
              <a:buFont typeface="+mj-lt"/>
              <a:buAutoNum type="alphaUcPeriod"/>
            </a:pPr>
            <a:r>
              <a:rPr lang="en-CA" sz="1982" dirty="0">
                <a:latin typeface="Georgia" panose="02040502050405020303" pitchFamily="18" charset="0"/>
              </a:rPr>
              <a:t>The seed for later random operations on the </a:t>
            </a:r>
            <a:r>
              <a:rPr lang="ru-RU" sz="1982" dirty="0" err="1">
                <a:latin typeface="Georgia" panose="02040502050405020303" pitchFamily="18" charset="0"/>
              </a:rPr>
              <a:t>DecisionTreeRegressor</a:t>
            </a:r>
            <a:r>
              <a:rPr lang="en-CA" sz="1982" dirty="0">
                <a:latin typeface="Georgia" panose="02040502050405020303" pitchFamily="18" charset="0"/>
              </a:rPr>
              <a:t>, is fixed to a zero value. </a:t>
            </a:r>
            <a:endParaRPr lang="en-US" sz="1982" dirty="0">
              <a:latin typeface="Georgia" panose="02040502050405020303" pitchFamily="18" charset="0"/>
            </a:endParaRPr>
          </a:p>
          <a:p>
            <a:endParaRPr lang="ru-RU" sz="1982" dirty="0"/>
          </a:p>
          <a:p>
            <a:endParaRPr lang="en-US" sz="1982" dirty="0"/>
          </a:p>
        </p:txBody>
      </p:sp>
    </p:spTree>
    <p:extLst>
      <p:ext uri="{BB962C8B-B14F-4D97-AF65-F5344CB8AC3E}">
        <p14:creationId xmlns:p14="http://schemas.microsoft.com/office/powerpoint/2010/main" val="3748639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1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4848752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latin typeface="Georgia" panose="02040502050405020303" pitchFamily="18" charset="0"/>
              </a:rPr>
              <a:t>Consider the</a:t>
            </a:r>
            <a:r>
              <a:rPr lang="ru-RU" dirty="0">
                <a:latin typeface="Georgia" panose="02040502050405020303" pitchFamily="18" charset="0"/>
              </a:rPr>
              <a:t> following code</a:t>
            </a:r>
            <a:endParaRPr lang="en-CA" dirty="0">
              <a:latin typeface="Georgia" panose="02040502050405020303" pitchFamily="18" charset="0"/>
            </a:endParaRPr>
          </a:p>
          <a:p>
            <a:endParaRPr lang="ru-RU" dirty="0">
              <a:latin typeface="Georgia" panose="02040502050405020303" pitchFamily="18" charset="0"/>
            </a:endParaRP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DecisionTreeRegressor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max_depth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=8,</a:t>
            </a:r>
            <a:b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min_samples_leaf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=0.13,</a:t>
            </a:r>
            <a:b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             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random_state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=3)</a:t>
            </a:r>
          </a:p>
          <a:p>
            <a:endParaRPr lang="ru-RU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W</a:t>
            </a:r>
            <a:r>
              <a:rPr lang="ru-RU" dirty="0" err="1">
                <a:latin typeface="Georgia" panose="02040502050405020303" pitchFamily="18" charset="0"/>
              </a:rPr>
              <a:t>hat</a:t>
            </a:r>
            <a:r>
              <a:rPr lang="en-CA" dirty="0">
                <a:latin typeface="Georgia" panose="02040502050405020303" pitchFamily="18" charset="0"/>
              </a:rPr>
              <a:t> does 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solidFill>
                  <a:srgbClr val="0000FF"/>
                </a:solidFill>
                <a:latin typeface="Georgia" panose="02040502050405020303" pitchFamily="18" charset="0"/>
              </a:rPr>
              <a:t>min_samples_leaf</a:t>
            </a:r>
            <a:r>
              <a:rPr lang="ru-RU" dirty="0">
                <a:solidFill>
                  <a:srgbClr val="0000FF"/>
                </a:solidFill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paramet</a:t>
            </a:r>
            <a:r>
              <a:rPr lang="en-CA" dirty="0">
                <a:latin typeface="Georgia" panose="02040502050405020303" pitchFamily="18" charset="0"/>
              </a:rPr>
              <a:t>e</a:t>
            </a:r>
            <a:r>
              <a:rPr lang="ru-RU" dirty="0">
                <a:latin typeface="Georgia" panose="02040502050405020303" pitchFamily="18" charset="0"/>
              </a:rPr>
              <a:t>r </a:t>
            </a:r>
            <a:r>
              <a:rPr lang="ru-RU" dirty="0" err="1">
                <a:latin typeface="Georgia" panose="02040502050405020303" pitchFamily="18" charset="0"/>
              </a:rPr>
              <a:t>me</a:t>
            </a:r>
            <a:r>
              <a:rPr lang="en-CA" dirty="0">
                <a:latin typeface="Georgia" panose="02040502050405020303" pitchFamily="18" charset="0"/>
              </a:rPr>
              <a:t>a</a:t>
            </a:r>
            <a:r>
              <a:rPr lang="ru-RU" dirty="0">
                <a:latin typeface="Georgia" panose="02040502050405020303" pitchFamily="18" charset="0"/>
              </a:rPr>
              <a:t>n</a:t>
            </a:r>
            <a:r>
              <a:rPr lang="en-CA" dirty="0">
                <a:latin typeface="Georgia" panose="02040502050405020303" pitchFamily="18" charset="0"/>
              </a:rPr>
              <a:t>?</a:t>
            </a:r>
            <a:endParaRPr lang="ru-RU" dirty="0">
              <a:latin typeface="Georgia" panose="02040502050405020303" pitchFamily="18" charset="0"/>
            </a:endParaRPr>
          </a:p>
          <a:p>
            <a:endParaRPr lang="ru-RU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observations, </a:t>
            </a:r>
            <a:r>
              <a:rPr lang="ru-RU" dirty="0" err="1">
                <a:latin typeface="Georgia" panose="02040502050405020303" pitchFamily="18" charset="0"/>
              </a:rPr>
              <a:t>required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split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internal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node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The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observations, </a:t>
            </a:r>
            <a:r>
              <a:rPr lang="ru-RU" dirty="0" err="1">
                <a:latin typeface="Georgia" panose="02040502050405020303" pitchFamily="18" charset="0"/>
              </a:rPr>
              <a:t>required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be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at</a:t>
            </a:r>
            <a:r>
              <a:rPr lang="ru-RU" dirty="0">
                <a:latin typeface="Georgia" panose="02040502050405020303" pitchFamily="18" charset="0"/>
              </a:rPr>
              <a:t> a </a:t>
            </a:r>
            <a:r>
              <a:rPr lang="ru-RU" dirty="0" err="1">
                <a:latin typeface="Georgia" panose="02040502050405020303" pitchFamily="18" charset="0"/>
              </a:rPr>
              <a:t>leaf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node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minimum </a:t>
            </a:r>
            <a:r>
              <a:rPr lang="ru-RU" dirty="0" err="1">
                <a:latin typeface="Georgia" panose="02040502050405020303" pitchFamily="18" charset="0"/>
              </a:rPr>
              <a:t>depth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tree</a:t>
            </a:r>
            <a:r>
              <a:rPr lang="ru-RU" dirty="0">
                <a:latin typeface="Georgia" panose="02040502050405020303" pitchFamily="18" charset="0"/>
              </a:rPr>
              <a:t>.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minimum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number of leaves</a:t>
            </a:r>
            <a:r>
              <a:rPr lang="ru-RU" dirty="0">
                <a:latin typeface="Georgia" panose="02040502050405020303" pitchFamily="18" charset="0"/>
              </a:rPr>
              <a:t>.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1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67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Generally we create the partitions by iteratively splitting one of the X variables into two regions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481387" y="1160902"/>
          <a:ext cx="52054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3481387" y="1160902"/>
                        <a:ext cx="52054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327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 ensembles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2561605"/>
          </a:xfrm>
        </p:spPr>
        <p:txBody>
          <a:bodyPr>
            <a:normAutofit fontScale="92500"/>
          </a:bodyPr>
          <a:lstStyle/>
          <a:p>
            <a:r>
              <a:rPr lang="ru-RU" sz="2378" dirty="0" err="1">
                <a:latin typeface="Georgia" panose="02040502050405020303" pitchFamily="18" charset="0"/>
              </a:rPr>
              <a:t>Wha</a:t>
            </a:r>
            <a:r>
              <a:rPr lang="en-CA" sz="2378" dirty="0">
                <a:latin typeface="Georgia" panose="02040502050405020303" pitchFamily="18" charset="0"/>
              </a:rPr>
              <a:t>t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is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a </a:t>
            </a:r>
            <a:r>
              <a:rPr lang="ru-RU" sz="2378" dirty="0" err="1">
                <a:latin typeface="Georgia" panose="02040502050405020303" pitchFamily="18" charset="0"/>
              </a:rPr>
              <a:t>random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forest</a:t>
            </a:r>
            <a:r>
              <a:rPr lang="en-CA" sz="2378" dirty="0">
                <a:latin typeface="Georgia" panose="02040502050405020303" pitchFamily="18" charset="0"/>
              </a:rPr>
              <a:t>?</a:t>
            </a:r>
          </a:p>
          <a:p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consisting </a:t>
            </a:r>
            <a:r>
              <a:rPr lang="ru-RU" sz="2378" dirty="0" err="1">
                <a:latin typeface="Georgia" panose="02040502050405020303" pitchFamily="18" charset="0"/>
              </a:rPr>
              <a:t>of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logistic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regressions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An ensemble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exploiting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decision trees. 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</a:t>
            </a:r>
            <a:r>
              <a:rPr lang="ru-RU" sz="2378" dirty="0" err="1">
                <a:latin typeface="Georgia" panose="02040502050405020303" pitchFamily="18" charset="0"/>
              </a:rPr>
              <a:t>nother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name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of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decision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trees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ru-RU" sz="2378" dirty="0" err="1">
                <a:latin typeface="Georgia" panose="02040502050405020303" pitchFamily="18" charset="0"/>
              </a:rPr>
              <a:t>algorithm</a:t>
            </a:r>
            <a:r>
              <a:rPr lang="en-CA" sz="2378" dirty="0">
                <a:latin typeface="Georgia" panose="02040502050405020303" pitchFamily="18" charset="0"/>
              </a:rPr>
              <a:t>.</a:t>
            </a:r>
            <a:endParaRPr lang="en-US" sz="2378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sz="2378" dirty="0">
                <a:latin typeface="Georgia" panose="02040502050405020303" pitchFamily="18" charset="0"/>
              </a:rPr>
              <a:t>An ensemble </a:t>
            </a:r>
            <a:r>
              <a:rPr lang="ru-RU" sz="2378" dirty="0" err="1">
                <a:latin typeface="Georgia" panose="02040502050405020303" pitchFamily="18" charset="0"/>
              </a:rPr>
              <a:t>model</a:t>
            </a:r>
            <a:r>
              <a:rPr lang="en-CA" sz="2378" dirty="0">
                <a:latin typeface="Georgia" panose="02040502050405020303" pitchFamily="18" charset="0"/>
              </a:rPr>
              <a:t>, exploiting </a:t>
            </a:r>
            <a:r>
              <a:rPr lang="ru-RU" sz="2378" dirty="0" err="1">
                <a:latin typeface="Georgia" panose="02040502050405020303" pitchFamily="18" charset="0"/>
              </a:rPr>
              <a:t>many</a:t>
            </a:r>
            <a:r>
              <a:rPr lang="ru-RU" sz="2378" dirty="0">
                <a:latin typeface="Georgia" panose="02040502050405020303" pitchFamily="18" charset="0"/>
              </a:rPr>
              <a:t> </a:t>
            </a:r>
            <a:r>
              <a:rPr lang="en-CA" sz="2378" dirty="0">
                <a:latin typeface="Georgia" panose="02040502050405020303" pitchFamily="18" charset="0"/>
              </a:rPr>
              <a:t>linear regressions. </a:t>
            </a:r>
            <a:endParaRPr lang="en-US" sz="2378" dirty="0">
              <a:latin typeface="Georgia" panose="02040502050405020303" pitchFamily="18" charset="0"/>
            </a:endParaRPr>
          </a:p>
          <a:p>
            <a:endParaRPr lang="en-US" sz="2378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24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Tree ensembles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1742" y="1465370"/>
            <a:ext cx="7942697" cy="4787761"/>
          </a:xfrm>
        </p:spPr>
        <p:txBody>
          <a:bodyPr>
            <a:normAutofit fontScale="77500" lnSpcReduction="20000"/>
          </a:bodyPr>
          <a:lstStyle/>
          <a:p>
            <a:r>
              <a:rPr lang="en-CA" dirty="0">
                <a:latin typeface="Georgia" panose="02040502050405020303" pitchFamily="18" charset="0"/>
              </a:rPr>
              <a:t>Consider 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following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code</a:t>
            </a:r>
            <a:r>
              <a:rPr lang="en-CA" dirty="0">
                <a:latin typeface="Georgia" panose="02040502050405020303" pitchFamily="18" charset="0"/>
              </a:rPr>
              <a:t>: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 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from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sklearn.ensemble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RandomForestClassifier</a:t>
            </a:r>
            <a:endParaRPr lang="ru-RU" sz="1784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RandomForestClassifier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n_estimators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=100,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bootstrap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True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max_features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'</a:t>
            </a:r>
            <a:r>
              <a:rPr lang="ru-RU" sz="1784" dirty="0" err="1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sqrt</a:t>
            </a:r>
            <a:r>
              <a:rPr lang="ru-RU" sz="1784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')</a:t>
            </a:r>
            <a:br>
              <a:rPr lang="ru-RU" dirty="0">
                <a:latin typeface="Georgia" panose="02040502050405020303" pitchFamily="18" charset="0"/>
              </a:rPr>
            </a:br>
            <a:r>
              <a:rPr lang="ru-RU" dirty="0">
                <a:latin typeface="Georgia" panose="02040502050405020303" pitchFamily="18" charset="0"/>
              </a:rPr>
              <a:t> </a:t>
            </a:r>
          </a:p>
          <a:p>
            <a:r>
              <a:rPr lang="ru-RU" dirty="0" err="1">
                <a:latin typeface="Georgia" panose="02040502050405020303" pitchFamily="18" charset="0"/>
              </a:rPr>
              <a:t>What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n_estimators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paramet</a:t>
            </a:r>
            <a:r>
              <a:rPr lang="en-CA" dirty="0">
                <a:latin typeface="Georgia" panose="02040502050405020303" pitchFamily="18" charset="0"/>
              </a:rPr>
              <a:t>e</a:t>
            </a:r>
            <a:r>
              <a:rPr lang="ru-RU" dirty="0">
                <a:latin typeface="Georgia" panose="02040502050405020303" pitchFamily="18" charset="0"/>
              </a:rPr>
              <a:t>r</a:t>
            </a:r>
            <a:r>
              <a:rPr lang="en-CA" dirty="0">
                <a:latin typeface="Georgia" panose="02040502050405020303" pitchFamily="18" charset="0"/>
              </a:rPr>
              <a:t> there?</a:t>
            </a:r>
            <a:endParaRPr lang="en-US" dirty="0">
              <a:latin typeface="Georgia" panose="02040502050405020303" pitchFamily="18" charset="0"/>
            </a:endParaRPr>
          </a:p>
          <a:p>
            <a:r>
              <a:rPr lang="en-CA" dirty="0">
                <a:latin typeface="Georgia" panose="02040502050405020303" pitchFamily="18" charset="0"/>
              </a:rPr>
              <a:t> </a:t>
            </a: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Power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algorithm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Duration 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execution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N</a:t>
            </a:r>
            <a:r>
              <a:rPr lang="ru-RU" dirty="0" err="1">
                <a:latin typeface="Georgia" panose="02040502050405020303" pitchFamily="18" charset="0"/>
              </a:rPr>
              <a:t>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trees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in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the </a:t>
            </a:r>
            <a:r>
              <a:rPr lang="ru-RU" dirty="0" err="1">
                <a:latin typeface="Georgia" panose="02040502050405020303" pitchFamily="18" charset="0"/>
              </a:rPr>
              <a:t>forest</a:t>
            </a:r>
            <a:endParaRPr lang="en-US" dirty="0">
              <a:latin typeface="Georgia" panose="02040502050405020303" pitchFamily="18" charset="0"/>
            </a:endParaRPr>
          </a:p>
          <a:p>
            <a:pPr marL="453017" indent="-453017" fontAlgn="ctr">
              <a:buFont typeface="+mj-lt"/>
              <a:buAutoNum type="alphaUcPeriod"/>
            </a:pPr>
            <a:r>
              <a:rPr lang="en-CA" dirty="0">
                <a:latin typeface="Georgia" panose="02040502050405020303" pitchFamily="18" charset="0"/>
              </a:rPr>
              <a:t>N</a:t>
            </a:r>
            <a:r>
              <a:rPr lang="ru-RU" dirty="0" err="1">
                <a:latin typeface="Georgia" panose="02040502050405020303" pitchFamily="18" charset="0"/>
              </a:rPr>
              <a:t>umber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of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features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to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consider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when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looking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for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the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best</a:t>
            </a:r>
            <a:r>
              <a:rPr lang="ru-RU" dirty="0">
                <a:latin typeface="Georgia" panose="02040502050405020303" pitchFamily="18" charset="0"/>
              </a:rPr>
              <a:t> </a:t>
            </a:r>
            <a:r>
              <a:rPr lang="ru-RU" dirty="0" err="1">
                <a:latin typeface="Georgia" panose="02040502050405020303" pitchFamily="18" charset="0"/>
              </a:rPr>
              <a:t>split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0"/>
            <a:ext cx="7638376" cy="42693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Quiz practice. Regression tree 2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12" y="2285483"/>
            <a:ext cx="7921420" cy="371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6D97CB-9194-4782-A7D9-67931AC7F56F}"/>
              </a:ext>
            </a:extLst>
          </p:cNvPr>
          <p:cNvSpPr txBox="1"/>
          <p:nvPr/>
        </p:nvSpPr>
        <p:spPr>
          <a:xfrm>
            <a:off x="682050" y="1288262"/>
            <a:ext cx="7779900" cy="45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378" dirty="0">
                <a:latin typeface="Georgia" panose="02040502050405020303" pitchFamily="18" charset="0"/>
              </a:rPr>
              <a:t>You need to deal with the following data</a:t>
            </a:r>
            <a:endParaRPr lang="en-US" sz="2378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30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2812" y="419051"/>
            <a:ext cx="7638376" cy="8538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Quiz practice. Regression tree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194" y="1918982"/>
                <a:ext cx="8946859" cy="4118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Using the mid-point division, build intervals of piece-wise constancy and decision tree. The stoppage criterion is that tree leaves contain no less than 2 points. 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Sketch your prediction curve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number of possible values the final prediction function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may assume?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minimal possible value the final prediction function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takes on?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What is the maximal possible value the final prediction function 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sz="218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sz="218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sz="2180" dirty="0">
                    <a:latin typeface="Georgia" panose="02040502050405020303" pitchFamily="18" charset="0"/>
                  </a:rPr>
                  <a:t>)  takes on?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Evaluate your prediction at x = 10.</a:t>
                </a:r>
              </a:p>
              <a:p>
                <a:pPr marL="679525" fontAlgn="ctr">
                  <a:buFont typeface="+mj-lt"/>
                  <a:buAutoNum type="arabicPeriod"/>
                </a:pPr>
                <a:r>
                  <a:rPr lang="en-CA" sz="2180" dirty="0">
                    <a:latin typeface="Georgia" panose="02040502050405020303" pitchFamily="18" charset="0"/>
                  </a:rPr>
                  <a:t> Sketch your tree.</a:t>
                </a: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" y="1918982"/>
                <a:ext cx="8946859" cy="4118050"/>
              </a:xfrm>
              <a:prstGeom prst="rect">
                <a:avLst/>
              </a:prstGeom>
              <a:blipFill>
                <a:blip r:embed="rId2"/>
                <a:stretch>
                  <a:fillRect t="-1185" r="-2113" b="-192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36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14400" y="1524000"/>
            <a:ext cx="25908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pitchFamily="2" charset="2"/>
              <a:buAutoNum type="arabicPeriod"/>
            </a:pPr>
            <a:r>
              <a:rPr lang="en-US" sz="3200" dirty="0"/>
              <a:t>First split on X</a:t>
            </a:r>
            <a:r>
              <a:rPr lang="en-US" sz="3200" baseline="-25000" dirty="0"/>
              <a:t>1</a:t>
            </a:r>
            <a:r>
              <a:rPr lang="en-US" sz="3200" dirty="0"/>
              <a:t>=t</a:t>
            </a:r>
            <a:r>
              <a:rPr lang="en-US" sz="3200" baseline="-25000" dirty="0"/>
              <a:t>1</a:t>
            </a:r>
            <a:endParaRPr lang="en-US" sz="3200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505200" y="1143000"/>
          <a:ext cx="5181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3505200" y="1143000"/>
                        <a:ext cx="51816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35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1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505200" y="1180514"/>
          <a:ext cx="53070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180514"/>
                        <a:ext cx="53070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7200" y="1417638"/>
            <a:ext cx="3048000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1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Splitting the X Variable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505200" y="1143000"/>
          <a:ext cx="52816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42857" imgH="5714286" progId="PBrush">
                  <p:embed/>
                </p:oleObj>
              </mc:Choice>
              <mc:Fallback>
                <p:oleObj name="Bitmap Image" r:id="rId2" imgW="9142857" imgH="5714286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995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143000"/>
                        <a:ext cx="52816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57200" y="1447800"/>
            <a:ext cx="3048000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First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&lt;t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3200" dirty="0">
                <a:latin typeface="Times New Roman" pitchFamily="18" charset="0"/>
              </a:rPr>
              <a:t>If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&gt;t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, split on X</a:t>
            </a:r>
            <a:r>
              <a:rPr lang="en-US" sz="3200" baseline="-25000" dirty="0">
                <a:latin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</a:rPr>
              <a:t>=t</a:t>
            </a:r>
            <a:r>
              <a:rPr lang="en-US" sz="3200" baseline="-25000" dirty="0">
                <a:latin typeface="Times New Roman" pitchFamily="18" charset="0"/>
              </a:rPr>
              <a:t>3</a:t>
            </a:r>
            <a:endParaRPr lang="en-US" sz="32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13743</TotalTime>
  <Words>3052</Words>
  <Application>Microsoft Office PowerPoint</Application>
  <PresentationFormat>On-screen Show (4:3)</PresentationFormat>
  <Paragraphs>343</Paragraphs>
  <Slides>63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</vt:lpstr>
      <vt:lpstr>Calibri</vt:lpstr>
      <vt:lpstr>Cambria Math</vt:lpstr>
      <vt:lpstr>Georgia</vt:lpstr>
      <vt:lpstr>Libre Baskerville</vt:lpstr>
      <vt:lpstr>Libre Franklin</vt:lpstr>
      <vt:lpstr>Noto Sans Symbols</vt:lpstr>
      <vt:lpstr>Times New Roman</vt:lpstr>
      <vt:lpstr>VAG Rounded Std</vt:lpstr>
      <vt:lpstr>Wingdings</vt:lpstr>
      <vt:lpstr>Clarity</vt:lpstr>
      <vt:lpstr>Тема Office</vt:lpstr>
      <vt:lpstr>Equity</vt:lpstr>
      <vt:lpstr>1_Equity</vt:lpstr>
      <vt:lpstr>Equation</vt:lpstr>
      <vt:lpstr>Bitmap Image</vt:lpstr>
      <vt:lpstr>`</vt:lpstr>
      <vt:lpstr>Outline</vt:lpstr>
      <vt:lpstr>Partitioning Up the Predictor Space</vt:lpstr>
      <vt:lpstr>Regression Trees</vt:lpstr>
      <vt:lpstr>The General View</vt:lpstr>
      <vt:lpstr>Splitting the X Variables</vt:lpstr>
      <vt:lpstr>Splitting the X Variable</vt:lpstr>
      <vt:lpstr>Splitting the X Variable</vt:lpstr>
      <vt:lpstr>Splitting the X Variable</vt:lpstr>
      <vt:lpstr>Splitting the X Variable</vt:lpstr>
      <vt:lpstr>Splitting the X Variable</vt:lpstr>
      <vt:lpstr>Example: Baseball Players’ Salaries</vt:lpstr>
      <vt:lpstr>Another way of visualizing the decision tree…</vt:lpstr>
      <vt:lpstr>Some Natural Questions</vt:lpstr>
      <vt:lpstr>1. What values should we use for       ?</vt:lpstr>
      <vt:lpstr>2. Where to Split?</vt:lpstr>
      <vt:lpstr>Where to Split?</vt:lpstr>
      <vt:lpstr>Where to Split?</vt:lpstr>
      <vt:lpstr>Growing a Classification Tree</vt:lpstr>
      <vt:lpstr>Gini Index</vt:lpstr>
      <vt:lpstr>Gini Index</vt:lpstr>
      <vt:lpstr>Gini Index for regression tree</vt:lpstr>
      <vt:lpstr>Gini Index for regression tree</vt:lpstr>
      <vt:lpstr>Entropy</vt:lpstr>
      <vt:lpstr>Example: Orange Juice Preference</vt:lpstr>
      <vt:lpstr>Improving Tree Accuracy</vt:lpstr>
      <vt:lpstr>Example: Baseball Players’ Salaries</vt:lpstr>
      <vt:lpstr>Example: Baseball Players’ Salaries</vt:lpstr>
      <vt:lpstr>Example: Baseball Players’ Salaries</vt:lpstr>
      <vt:lpstr>Example: Orange Juice Preference</vt:lpstr>
      <vt:lpstr>Overfitting &amp; instability produce poor predictive performance – past a certain point in tree complexity, the error rate on new data starts to increase</vt:lpstr>
      <vt:lpstr>Trees vs. Linear Models</vt:lpstr>
      <vt:lpstr>Trees vs. Linear Model: Classification Example </vt:lpstr>
      <vt:lpstr>Pros and Cons of Decision Trees</vt:lpstr>
      <vt:lpstr>Ensembles</vt:lpstr>
      <vt:lpstr>Problem!</vt:lpstr>
      <vt:lpstr>Bootstrapping is simple! </vt:lpstr>
      <vt:lpstr>What is bagging?</vt:lpstr>
      <vt:lpstr>How does bagging work?</vt:lpstr>
      <vt:lpstr>Bagging for Regression Trees</vt:lpstr>
      <vt:lpstr>Bagging for Classification Trees</vt:lpstr>
      <vt:lpstr>A Comparison of Error Rates</vt:lpstr>
      <vt:lpstr>Example 1: Housing Data</vt:lpstr>
      <vt:lpstr>Example 2: Car Seat Data</vt:lpstr>
      <vt:lpstr>Out-of-Bag Error Estimation</vt:lpstr>
      <vt:lpstr>Variable Importance Measure</vt:lpstr>
      <vt:lpstr>Relative Influence Plots</vt:lpstr>
      <vt:lpstr>Example: Housing Data</vt:lpstr>
      <vt:lpstr>Random Forests</vt:lpstr>
      <vt:lpstr>Why are we considering a random sample of m predictors instead of all p predictors for splitting?</vt:lpstr>
      <vt:lpstr>Random Forest with different values of “m”</vt:lpstr>
      <vt:lpstr>Quiz practice. Trees general</vt:lpstr>
      <vt:lpstr>Quiz practice. Trees general</vt:lpstr>
      <vt:lpstr>Quiz practice. Trees general</vt:lpstr>
      <vt:lpstr>Quiz practice. Classification tree 1</vt:lpstr>
      <vt:lpstr>Quiz practice. Classification tree 1 continued</vt:lpstr>
      <vt:lpstr>Quiz practice. Regression tree 1</vt:lpstr>
      <vt:lpstr>Quiz practice. Regression tree 1</vt:lpstr>
      <vt:lpstr>Quiz practice. Regression tree 1</vt:lpstr>
      <vt:lpstr>Quiz practice. Tree ensembles</vt:lpstr>
      <vt:lpstr>Quiz practice. Tree ensembles</vt:lpstr>
      <vt:lpstr>Quiz practice. Regression tree 2</vt:lpstr>
      <vt:lpstr>Quiz practice. Regression tree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boris garbuzov</cp:lastModifiedBy>
  <cp:revision>263</cp:revision>
  <cp:lastPrinted>2013-09-24T00:04:41Z</cp:lastPrinted>
  <dcterms:created xsi:type="dcterms:W3CDTF">2013-08-14T17:09:52Z</dcterms:created>
  <dcterms:modified xsi:type="dcterms:W3CDTF">2021-05-10T20:54:05Z</dcterms:modified>
</cp:coreProperties>
</file>